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</p:sldIdLst>
  <p:sldSz cy="5143500" cx="9144000"/>
  <p:notesSz cx="6858000" cy="9144000"/>
  <p:embeddedFontLst>
    <p:embeddedFont>
      <p:font typeface="Poppins"/>
      <p:regular r:id="rId36"/>
      <p:bold r:id="rId37"/>
      <p:italic r:id="rId38"/>
      <p:boldItalic r:id="rId39"/>
    </p:embeddedFont>
    <p:embeddedFont>
      <p:font typeface="Corbel"/>
      <p:regular r:id="rId40"/>
      <p:bold r:id="rId41"/>
      <p:italic r:id="rId42"/>
      <p:boldItalic r:id="rId43"/>
    </p:embeddedFont>
    <p:embeddedFont>
      <p:font typeface="Poppins Light"/>
      <p:regular r:id="rId44"/>
      <p:bold r:id="rId45"/>
      <p:italic r:id="rId46"/>
      <p:boldItalic r:id="rId4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48" roundtripDataSignature="AMtx7mj2zNU5rfNQ6Hhh4zIVxF7BMT09s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Corbel-regular.fntdata"/><Relationship Id="rId20" Type="http://schemas.openxmlformats.org/officeDocument/2006/relationships/slide" Target="slides/slide16.xml"/><Relationship Id="rId42" Type="http://schemas.openxmlformats.org/officeDocument/2006/relationships/font" Target="fonts/Corbel-italic.fntdata"/><Relationship Id="rId41" Type="http://schemas.openxmlformats.org/officeDocument/2006/relationships/font" Target="fonts/Corbel-bold.fntdata"/><Relationship Id="rId22" Type="http://schemas.openxmlformats.org/officeDocument/2006/relationships/slide" Target="slides/slide18.xml"/><Relationship Id="rId44" Type="http://schemas.openxmlformats.org/officeDocument/2006/relationships/font" Target="fonts/PoppinsLight-regular.fntdata"/><Relationship Id="rId21" Type="http://schemas.openxmlformats.org/officeDocument/2006/relationships/slide" Target="slides/slide17.xml"/><Relationship Id="rId43" Type="http://schemas.openxmlformats.org/officeDocument/2006/relationships/font" Target="fonts/Corbel-boldItalic.fntdata"/><Relationship Id="rId24" Type="http://schemas.openxmlformats.org/officeDocument/2006/relationships/slide" Target="slides/slide20.xml"/><Relationship Id="rId46" Type="http://schemas.openxmlformats.org/officeDocument/2006/relationships/font" Target="fonts/PoppinsLight-italic.fntdata"/><Relationship Id="rId23" Type="http://schemas.openxmlformats.org/officeDocument/2006/relationships/slide" Target="slides/slide19.xml"/><Relationship Id="rId45" Type="http://schemas.openxmlformats.org/officeDocument/2006/relationships/font" Target="fonts/PoppinsLight-bold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48" Type="http://customschemas.google.com/relationships/presentationmetadata" Target="metadata"/><Relationship Id="rId25" Type="http://schemas.openxmlformats.org/officeDocument/2006/relationships/slide" Target="slides/slide21.xml"/><Relationship Id="rId47" Type="http://schemas.openxmlformats.org/officeDocument/2006/relationships/font" Target="fonts/PoppinsLight-boldItalic.fntdata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slide" Target="slides/slide31.xml"/><Relationship Id="rId12" Type="http://schemas.openxmlformats.org/officeDocument/2006/relationships/slide" Target="slides/slide8.xml"/><Relationship Id="rId34" Type="http://schemas.openxmlformats.org/officeDocument/2006/relationships/slide" Target="slides/slide30.xml"/><Relationship Id="rId15" Type="http://schemas.openxmlformats.org/officeDocument/2006/relationships/slide" Target="slides/slide11.xml"/><Relationship Id="rId37" Type="http://schemas.openxmlformats.org/officeDocument/2006/relationships/font" Target="fonts/Poppins-bold.fntdata"/><Relationship Id="rId14" Type="http://schemas.openxmlformats.org/officeDocument/2006/relationships/slide" Target="slides/slide10.xml"/><Relationship Id="rId36" Type="http://schemas.openxmlformats.org/officeDocument/2006/relationships/font" Target="fonts/Poppins-regular.fntdata"/><Relationship Id="rId17" Type="http://schemas.openxmlformats.org/officeDocument/2006/relationships/slide" Target="slides/slide13.xml"/><Relationship Id="rId39" Type="http://schemas.openxmlformats.org/officeDocument/2006/relationships/font" Target="fonts/Poppins-boldItalic.fntdata"/><Relationship Id="rId16" Type="http://schemas.openxmlformats.org/officeDocument/2006/relationships/slide" Target="slides/slide12.xml"/><Relationship Id="rId38" Type="http://schemas.openxmlformats.org/officeDocument/2006/relationships/font" Target="fonts/Poppins-italic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9" name="Google Shape;49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8" name="Google Shape;268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 viruses replicate, mutational errors are incorporated into the viral genome.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mutation rate is therefore typically expressed as the number of mutations per site, per replication event.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RNA-dependent RNA polymerase, which lacks proof-reading activity.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9" name="Google Shape;269;p1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9" name="Google Shape;339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CONFIRM COPYRIGHT FOR ALL IMAGES!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 viruses replicate, mutational errors are incorporated into the viral genome.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mutation rate is therefore typically expressed as the number of mutations per site, per replication event.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RNA-dependent RNA polymerase, which lacks proof-reading activity. </a:t>
            </a:r>
            <a:endParaRPr/>
          </a:p>
          <a:p>
            <a:pPr indent="-825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340" name="Google Shape;340;p1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4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67" name="Google Shape;367;p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Can we skip this slide?</a:t>
            </a:r>
            <a:endParaRPr/>
          </a:p>
        </p:txBody>
      </p:sp>
      <p:sp>
        <p:nvSpPr>
          <p:cNvPr id="373" name="Google Shape;373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11a9de423e1_1_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83" name="Google Shape;383;g11a9de423e1_1_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96" name="Google Shape;396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9" name="Google Shape;409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 viruses replicate, mutational errors are incorporated into the viral genome.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mutation rate is therefore typically expressed as the number of mutations per site, per replication event.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RNA-dependent RNA polymerase, which lacks proof-reading activity.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-825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r>
              <a:t/>
            </a:r>
            <a:endParaRPr b="0" i="0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10" name="Google Shape;410;p1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8" name="Google Shape;468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CITATION FOR RIGHT IMAGE?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>
                <a:latin typeface="Poppins"/>
                <a:ea typeface="Poppins"/>
                <a:cs typeface="Poppins"/>
                <a:sym typeface="Poppins"/>
              </a:rPr>
              <a:t>Most mutations are deleterious and will not grow to high frequency in population</a:t>
            </a:r>
            <a:endParaRPr b="0" i="0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 viruses replicate, mutational errors are incorporated into the viral genome.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mutation rate is therefore typically expressed as the number of mutations per site, per replication event.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RNA-dependent RNA polymerase, which lacks proof-reading activity.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Feedback:</a:t>
            </a:r>
            <a:endParaRPr/>
          </a:p>
          <a:p>
            <a:pPr indent="-825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r>
              <a:t/>
            </a:r>
            <a:endParaRPr b="0" i="0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9" name="Google Shape;469;p1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3" name="Google Shape;483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 viruses replicate, mutational errors are incorporated into the viral genome.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mutation rate is therefore typically expressed as the number of mutations per site, per replication event.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RNA-dependent RNA polymerase, which lacks proof-reading activity.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952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84" name="Google Shape;484;p1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8" name="Google Shape;528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Some mutations are neutral and will randomly fluctuate in frequency in the population</a:t>
            </a:r>
            <a:endParaRPr b="0" i="0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 viruses replicate, mutational errors are incorporated into the viral genome.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mutation rate is therefore typically expressed as the number of mutations per site, per replication event.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RNA-dependent RNA polymerase, which lacks proof-reading activity.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29" name="Google Shape;529;p1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6" name="Google Shape;56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3" name="Google Shape;543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 viruses replicate, mutational errors are incorporated into the viral genome.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mutation rate is therefore typically expressed as the number of mutations per site, per replication event.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RNA-dependent RNA polymerase, which lacks proof-reading activity.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Feedback: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44" name="Google Shape;544;p2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5" name="Google Shape;595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/>
              <a:t>Some mutations increase viral fitness through e.g. immune escape and will grow in frequency in the population</a:t>
            </a:r>
            <a:endParaRPr b="0" i="0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 viruses replicate, mutational errors are incorporated into the viral genome.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mutation rate is therefore typically expressed as the number of mutations per site, per replication event.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RNA-dependent RNA polymerase, which lacks proof-reading activity.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Feedback: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Word missing in title?</a:t>
            </a:r>
            <a:endParaRPr/>
          </a:p>
          <a:p>
            <a:pPr indent="-825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r>
              <a:t/>
            </a:r>
            <a:endParaRPr b="0" i="0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96" name="Google Shape;596;p2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0" name="Google Shape;610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Immune escape, transmission fitness, or both?</a:t>
            </a:r>
            <a:endParaRPr/>
          </a:p>
          <a:p>
            <a:pPr indent="-825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611" name="Google Shape;611;p2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4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18" name="Google Shape;618;p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4" name="Google Shape;624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 viruses replicate, mutational errors are incorporated into the viral genome.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mutation rate is therefore typically expressed as the number of mutations per site, per replication event.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RNA-dependent RNA polymerase, which lacks proof-reading activity. </a:t>
            </a:r>
            <a:endParaRPr/>
          </a:p>
        </p:txBody>
      </p:sp>
      <p:sp>
        <p:nvSpPr>
          <p:cNvPr id="625" name="Google Shape;625;p2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Feedback:</a:t>
            </a:r>
            <a:endParaRPr/>
          </a:p>
          <a:p>
            <a:pPr indent="-1714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-US"/>
              <a:t>More descriptive title?</a:t>
            </a:r>
            <a:endParaRPr/>
          </a:p>
          <a:p>
            <a:pPr indent="-1714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-US"/>
              <a:t>Why citing figure now and not before? Perhaps we can make a non-copyright version of this for you to use throughout (ask Shirlee)</a:t>
            </a:r>
            <a:endParaRPr/>
          </a:p>
        </p:txBody>
      </p:sp>
      <p:sp>
        <p:nvSpPr>
          <p:cNvPr id="662" name="Google Shape;662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p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12" name="Google Shape;712;p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p2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Feedback:</a:t>
            </a:r>
            <a:endParaRPr/>
          </a:p>
          <a:p>
            <a:pPr indent="-1714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-US"/>
              <a:t>Larger/not distorted figures!</a:t>
            </a:r>
            <a:endParaRPr/>
          </a:p>
        </p:txBody>
      </p:sp>
      <p:sp>
        <p:nvSpPr>
          <p:cNvPr id="760" name="Google Shape;760;p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06" name="Google Shape;806;p2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07" name="Google Shape;807;p2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2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18" name="Google Shape;818;p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825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62" name="Google Shape;62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2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LUNG FIGURE IS BLURRY – NEED HIGH RES VERSION!</a:t>
            </a:r>
            <a:endParaRPr/>
          </a:p>
          <a:p>
            <a:pPr indent="-825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r>
              <a:t/>
            </a:r>
            <a:endParaRPr/>
          </a:p>
          <a:p>
            <a:pPr indent="-825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829" name="Google Shape;829;p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6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p3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58" name="Google Shape;858;p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1" name="Google Shape;71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1" name="Google Shape;81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Evolutionary processes happen at different scales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Across time, space, hosts (within and between hosts)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2" name="Google Shape;82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4" name="Google Shape;94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Evolutionary processes happen at different scales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Across time, space, hosts (within and between hosts)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5" name="Google Shape;95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0" name="Google Shape;130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Evolutionary processes happen at different scales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Across time, space, hosts (within and between hosts)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1" name="Google Shape;131;p1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3" name="Google Shape;183;p3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Evolutionary processes happen at different scales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Across time, space, hosts (within and between hosts)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4" name="Google Shape;184;p3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7" name="Google Shape;247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 viruses replicate, mutational errors are incorporated into the viral genome.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mutation rate is therefore typically expressed as the number of mutations per site, per replication event.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RNA-dependent RNA polymerase, which lacks proof-reading activity.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Feedback: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8" name="Google Shape;248;p1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2"/>
          <p:cNvSpPr/>
          <p:nvPr/>
        </p:nvSpPr>
        <p:spPr>
          <a:xfrm>
            <a:off x="0" y="571499"/>
            <a:ext cx="6856200" cy="4000500"/>
          </a:xfrm>
          <a:prstGeom prst="rect">
            <a:avLst/>
          </a:prstGeom>
          <a:solidFill>
            <a:srgbClr val="FFC95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32"/>
          <p:cNvSpPr txBox="1"/>
          <p:nvPr>
            <p:ph type="ctrTitle"/>
          </p:nvPr>
        </p:nvSpPr>
        <p:spPr>
          <a:xfrm>
            <a:off x="802386" y="973836"/>
            <a:ext cx="5486400" cy="24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Poppins"/>
              <a:buNone/>
              <a:defRPr sz="44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0" name="Google Shape;20;p32"/>
          <p:cNvSpPr txBox="1"/>
          <p:nvPr>
            <p:ph idx="1" type="subTitle"/>
          </p:nvPr>
        </p:nvSpPr>
        <p:spPr>
          <a:xfrm>
            <a:off x="825011" y="3502685"/>
            <a:ext cx="5486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700"/>
              <a:buNone/>
              <a:defRPr sz="1700" cap="none">
                <a:solidFill>
                  <a:srgbClr val="F8F8F8"/>
                </a:solidFill>
              </a:defRPr>
            </a:lvl1pPr>
            <a:lvl2pPr lvl="1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700"/>
              <a:buNone/>
              <a:defRPr sz="1700"/>
            </a:lvl2pPr>
            <a:lvl3pPr lvl="2" algn="ctr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700"/>
              <a:buNone/>
              <a:defRPr sz="1700"/>
            </a:lvl3pPr>
            <a:lvl4pPr lvl="3" algn="ctr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500"/>
              <a:buNone/>
              <a:defRPr sz="1500"/>
            </a:lvl4pPr>
            <a:lvl5pPr lvl="4" algn="ctr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500"/>
              <a:buNone/>
              <a:defRPr sz="1500"/>
            </a:lvl5pPr>
            <a:lvl6pPr lvl="5" algn="ctr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500"/>
              <a:buNone/>
              <a:defRPr sz="1500"/>
            </a:lvl6pPr>
            <a:lvl7pPr lvl="6" algn="ctr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500"/>
              <a:buNone/>
              <a:defRPr sz="1500"/>
            </a:lvl7pPr>
            <a:lvl8pPr lvl="7" algn="ctr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500"/>
              <a:buNone/>
              <a:defRPr sz="1500"/>
            </a:lvl8pPr>
            <a:lvl9pPr lvl="8"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SzPts val="1500"/>
              <a:buNone/>
              <a:defRPr sz="1500"/>
            </a:lvl9pPr>
          </a:lstStyle>
          <a:p/>
        </p:txBody>
      </p:sp>
      <p:sp>
        <p:nvSpPr>
          <p:cNvPr id="21" name="Google Shape;21;p32"/>
          <p:cNvSpPr/>
          <p:nvPr/>
        </p:nvSpPr>
        <p:spPr>
          <a:xfrm>
            <a:off x="6952697" y="571499"/>
            <a:ext cx="2193900" cy="4000500"/>
          </a:xfrm>
          <a:prstGeom prst="rect">
            <a:avLst/>
          </a:prstGeom>
          <a:solidFill>
            <a:srgbClr val="C8C8C8">
              <a:alpha val="48235"/>
            </a:srgbClr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4"/>
          <p:cNvSpPr txBox="1"/>
          <p:nvPr>
            <p:ph type="title"/>
          </p:nvPr>
        </p:nvSpPr>
        <p:spPr>
          <a:xfrm>
            <a:off x="189689" y="842878"/>
            <a:ext cx="2210700" cy="345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4" name="Google Shape;24;p34"/>
          <p:cNvSpPr txBox="1"/>
          <p:nvPr>
            <p:ph idx="1" type="body"/>
          </p:nvPr>
        </p:nvSpPr>
        <p:spPr>
          <a:xfrm>
            <a:off x="2901951" y="648081"/>
            <a:ext cx="5486400" cy="384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/>
            </a:lvl2pPr>
            <a:lvl3pPr indent="-317500" lvl="2" marL="1371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400"/>
              <a:buChar char="●"/>
              <a:defRPr/>
            </a:lvl3pPr>
            <a:lvl4pPr indent="-317500" lvl="3" marL="18288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400"/>
              <a:buChar char="●"/>
              <a:defRPr/>
            </a:lvl5pPr>
            <a:lvl6pPr indent="-317500" lvl="5" marL="27432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5" name="Google Shape;25;p34"/>
          <p:cNvSpPr txBox="1"/>
          <p:nvPr>
            <p:ph idx="10" type="dt"/>
          </p:nvPr>
        </p:nvSpPr>
        <p:spPr>
          <a:xfrm>
            <a:off x="196849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" name="Google Shape;26;p34"/>
          <p:cNvSpPr txBox="1"/>
          <p:nvPr>
            <p:ph idx="11" type="ftr"/>
          </p:nvPr>
        </p:nvSpPr>
        <p:spPr>
          <a:xfrm>
            <a:off x="2901951" y="4767263"/>
            <a:ext cx="4433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" name="Google Shape;27;p34"/>
          <p:cNvSpPr txBox="1"/>
          <p:nvPr>
            <p:ph idx="12" type="sldNum"/>
          </p:nvPr>
        </p:nvSpPr>
        <p:spPr>
          <a:xfrm>
            <a:off x="7889944" y="4767263"/>
            <a:ext cx="1148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w/ tree" showMasterSp="0">
  <p:cSld name="Blank w/ tree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3"/>
          <p:cNvSpPr txBox="1"/>
          <p:nvPr>
            <p:ph type="title"/>
          </p:nvPr>
        </p:nvSpPr>
        <p:spPr>
          <a:xfrm>
            <a:off x="688657" y="295656"/>
            <a:ext cx="78237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Font typeface="Poppins"/>
              <a:buNone/>
              <a:defRPr b="0" sz="2700">
                <a:solidFill>
                  <a:srgbClr val="59595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" name="Google Shape;30;p33"/>
          <p:cNvSpPr txBox="1"/>
          <p:nvPr>
            <p:ph idx="1" type="body"/>
          </p:nvPr>
        </p:nvSpPr>
        <p:spPr>
          <a:xfrm>
            <a:off x="688657" y="1151334"/>
            <a:ext cx="7823700" cy="355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323850" lvl="0" marL="4572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500"/>
              <a:buChar char="●"/>
              <a:defRPr sz="1500"/>
            </a:lvl1pPr>
            <a:lvl2pPr indent="-317500" lvl="1" marL="914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 sz="1400"/>
            </a:lvl2pPr>
            <a:lvl3pPr indent="-304800" lvl="2" marL="1371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200"/>
              <a:buChar char="●"/>
              <a:defRPr sz="1200"/>
            </a:lvl3pPr>
            <a:lvl4pPr indent="-298450" lvl="3" marL="18288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100"/>
              <a:buChar char="●"/>
              <a:defRPr sz="1100"/>
            </a:lvl5pPr>
            <a:lvl6pPr indent="-298450" lvl="5" marL="27432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100"/>
              <a:buChar char="●"/>
              <a:defRPr sz="1100"/>
            </a:lvl6pPr>
            <a:lvl7pPr indent="-298450" lvl="6" marL="3200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100"/>
              <a:buChar char="●"/>
              <a:defRPr sz="1100"/>
            </a:lvl8pPr>
            <a:lvl9pPr indent="-298450" lvl="8" marL="4114800" algn="l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SzPts val="1100"/>
              <a:buChar char="●"/>
              <a:defRPr sz="1100"/>
            </a:lvl9pPr>
          </a:lstStyle>
          <a:p/>
        </p:txBody>
      </p:sp>
      <p:pic>
        <p:nvPicPr>
          <p:cNvPr id="31" name="Google Shape;31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4953000"/>
            <a:ext cx="9144000" cy="19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35"/>
          <p:cNvSpPr/>
          <p:nvPr/>
        </p:nvSpPr>
        <p:spPr>
          <a:xfrm>
            <a:off x="1" y="569214"/>
            <a:ext cx="2582700" cy="3998100"/>
          </a:xfrm>
          <a:prstGeom prst="rect">
            <a:avLst/>
          </a:prstGeom>
          <a:solidFill>
            <a:srgbClr val="FFC95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Google Shape;34;p35"/>
          <p:cNvSpPr/>
          <p:nvPr/>
        </p:nvSpPr>
        <p:spPr>
          <a:xfrm>
            <a:off x="8861898" y="569214"/>
            <a:ext cx="288000" cy="3998100"/>
          </a:xfrm>
          <a:prstGeom prst="rect">
            <a:avLst/>
          </a:prstGeom>
          <a:solidFill>
            <a:srgbClr val="C8C8C8">
              <a:alpha val="48235"/>
            </a:srgbClr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Google Shape;35;p35"/>
          <p:cNvSpPr txBox="1"/>
          <p:nvPr>
            <p:ph type="title"/>
          </p:nvPr>
        </p:nvSpPr>
        <p:spPr>
          <a:xfrm>
            <a:off x="189689" y="842878"/>
            <a:ext cx="2210700" cy="345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" name="Google Shape;36;p35"/>
          <p:cNvSpPr txBox="1"/>
          <p:nvPr>
            <p:ph idx="1" type="body"/>
          </p:nvPr>
        </p:nvSpPr>
        <p:spPr>
          <a:xfrm>
            <a:off x="2901951" y="648081"/>
            <a:ext cx="5486400" cy="384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323850" lvl="0" marL="4572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500"/>
              <a:buChar char="●"/>
              <a:defRPr/>
            </a:lvl1pPr>
            <a:lvl2pPr indent="-317500" lvl="1" marL="914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/>
            </a:lvl2pPr>
            <a:lvl3pPr indent="-317500" lvl="2" marL="1371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400"/>
              <a:buChar char="●"/>
              <a:defRPr/>
            </a:lvl3pPr>
            <a:lvl4pPr indent="-317500" lvl="3" marL="18288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400"/>
              <a:buChar char="●"/>
              <a:defRPr/>
            </a:lvl5pPr>
            <a:lvl6pPr indent="-317500" lvl="5" marL="27432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6"/>
          <p:cNvSpPr txBox="1"/>
          <p:nvPr>
            <p:ph idx="1" type="body"/>
          </p:nvPr>
        </p:nvSpPr>
        <p:spPr>
          <a:xfrm>
            <a:off x="2914650" y="3504438"/>
            <a:ext cx="5486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700"/>
              <a:buNone/>
              <a:defRPr sz="1700" cap="none">
                <a:solidFill>
                  <a:srgbClr val="595959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SzPts val="1100"/>
              <a:buNone/>
              <a:defRPr sz="11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9" name="Google Shape;39;p36"/>
          <p:cNvSpPr txBox="1"/>
          <p:nvPr>
            <p:ph type="title"/>
          </p:nvPr>
        </p:nvSpPr>
        <p:spPr>
          <a:xfrm>
            <a:off x="2900934" y="973836"/>
            <a:ext cx="5486400" cy="24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4400"/>
              <a:buFont typeface="Poppins"/>
              <a:buNone/>
              <a:defRPr b="0" sz="4400">
                <a:solidFill>
                  <a:srgbClr val="59595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7"/>
          <p:cNvSpPr txBox="1"/>
          <p:nvPr>
            <p:ph type="title"/>
          </p:nvPr>
        </p:nvSpPr>
        <p:spPr>
          <a:xfrm>
            <a:off x="688657" y="295656"/>
            <a:ext cx="78237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Font typeface="Poppins"/>
              <a:buNone/>
              <a:defRPr b="0" sz="2700">
                <a:solidFill>
                  <a:srgbClr val="59595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" name="Google Shape;42;p37"/>
          <p:cNvSpPr txBox="1"/>
          <p:nvPr>
            <p:ph idx="1" type="body"/>
          </p:nvPr>
        </p:nvSpPr>
        <p:spPr>
          <a:xfrm>
            <a:off x="688657" y="1151334"/>
            <a:ext cx="7823700" cy="355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323850" lvl="0" marL="4572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500"/>
              <a:buChar char="●"/>
              <a:defRPr sz="1500"/>
            </a:lvl1pPr>
            <a:lvl2pPr indent="-317500" lvl="1" marL="914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 sz="1400"/>
            </a:lvl2pPr>
            <a:lvl3pPr indent="-304800" lvl="2" marL="1371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200"/>
              <a:buChar char="●"/>
              <a:defRPr sz="1200"/>
            </a:lvl3pPr>
            <a:lvl4pPr indent="-298450" lvl="3" marL="18288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100"/>
              <a:buChar char="●"/>
              <a:defRPr sz="1100"/>
            </a:lvl5pPr>
            <a:lvl6pPr indent="-298450" lvl="5" marL="27432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100"/>
              <a:buChar char="●"/>
              <a:defRPr sz="1100"/>
            </a:lvl6pPr>
            <a:lvl7pPr indent="-298450" lvl="6" marL="3200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100"/>
              <a:buChar char="●"/>
              <a:defRPr sz="1100"/>
            </a:lvl8pPr>
            <a:lvl9pPr indent="-298450" lvl="8" marL="4114800" algn="l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SzPts val="1100"/>
              <a:buChar char="●"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38"/>
          <p:cNvSpPr txBox="1"/>
          <p:nvPr>
            <p:ph type="title"/>
          </p:nvPr>
        </p:nvSpPr>
        <p:spPr>
          <a:xfrm>
            <a:off x="192024" y="857250"/>
            <a:ext cx="2126100" cy="1783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oppins"/>
              <a:buNone/>
              <a:defRPr b="0"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5" name="Google Shape;45;p38"/>
          <p:cNvSpPr txBox="1"/>
          <p:nvPr>
            <p:ph idx="1" type="body"/>
          </p:nvPr>
        </p:nvSpPr>
        <p:spPr>
          <a:xfrm>
            <a:off x="192024" y="2620632"/>
            <a:ext cx="2126100" cy="17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900"/>
              <a:buNone/>
              <a:defRPr sz="900"/>
            </a:lvl2pPr>
            <a:lvl3pPr indent="-228600" lvl="2" marL="1371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800"/>
              <a:buNone/>
              <a:defRPr sz="800"/>
            </a:lvl3pPr>
            <a:lvl4pPr indent="-228600" lvl="3" marL="18288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700"/>
              <a:buNone/>
              <a:defRPr sz="700"/>
            </a:lvl4pPr>
            <a:lvl5pPr indent="-228600" lvl="4" marL="22860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700"/>
              <a:buNone/>
              <a:defRPr sz="700"/>
            </a:lvl5pPr>
            <a:lvl6pPr indent="-228600" lvl="5" marL="27432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700"/>
              <a:buNone/>
              <a:defRPr sz="700"/>
            </a:lvl6pPr>
            <a:lvl7pPr indent="-228600" lvl="6" marL="3200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700"/>
              <a:buNone/>
              <a:defRPr sz="700"/>
            </a:lvl7pPr>
            <a:lvl8pPr indent="-228600" lvl="7" marL="3657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700"/>
              <a:buNone/>
              <a:defRPr sz="700"/>
            </a:lvl8pPr>
            <a:lvl9pPr indent="-228600" lvl="8" marL="4114800" algn="l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SzPts val="700"/>
              <a:buNone/>
              <a:defRPr sz="700"/>
            </a:lvl9pPr>
          </a:lstStyle>
          <a:p/>
        </p:txBody>
      </p:sp>
      <p:sp>
        <p:nvSpPr>
          <p:cNvPr id="46" name="Google Shape;46;p38"/>
          <p:cNvSpPr txBox="1"/>
          <p:nvPr>
            <p:ph idx="2" type="body"/>
          </p:nvPr>
        </p:nvSpPr>
        <p:spPr>
          <a:xfrm>
            <a:off x="2900934" y="651510"/>
            <a:ext cx="5486400" cy="384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323850" lvl="0" marL="4572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500"/>
              <a:buChar char="●"/>
              <a:defRPr sz="1500"/>
            </a:lvl1pPr>
            <a:lvl2pPr indent="-317500" lvl="1" marL="914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 sz="1400"/>
            </a:lvl2pPr>
            <a:lvl3pPr indent="-304800" lvl="2" marL="1371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200"/>
              <a:buChar char="●"/>
              <a:defRPr sz="1200"/>
            </a:lvl3pPr>
            <a:lvl4pPr indent="-298450" lvl="3" marL="18288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100"/>
              <a:buChar char="●"/>
              <a:defRPr sz="1100"/>
            </a:lvl5pPr>
            <a:lvl6pPr indent="-298450" lvl="5" marL="27432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100"/>
              <a:buChar char="●"/>
              <a:defRPr sz="1100"/>
            </a:lvl6pPr>
            <a:lvl7pPr indent="-298450" lvl="6" marL="3200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100"/>
              <a:buChar char="●"/>
              <a:defRPr sz="1100"/>
            </a:lvl8pPr>
            <a:lvl9pPr indent="-298450" lvl="8" marL="4114800" algn="l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SzPts val="1100"/>
              <a:buChar char="●"/>
              <a:defRPr sz="11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1"/>
          <p:cNvSpPr/>
          <p:nvPr/>
        </p:nvSpPr>
        <p:spPr>
          <a:xfrm>
            <a:off x="1" y="569214"/>
            <a:ext cx="2582700" cy="3998100"/>
          </a:xfrm>
          <a:prstGeom prst="rect">
            <a:avLst/>
          </a:prstGeom>
          <a:solidFill>
            <a:srgbClr val="FFC95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31"/>
          <p:cNvSpPr txBox="1"/>
          <p:nvPr>
            <p:ph type="title"/>
          </p:nvPr>
        </p:nvSpPr>
        <p:spPr>
          <a:xfrm>
            <a:off x="189689" y="842878"/>
            <a:ext cx="2210700" cy="345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Poppins"/>
              <a:buNone/>
              <a:defRPr b="0" i="0" sz="27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31"/>
          <p:cNvSpPr/>
          <p:nvPr/>
        </p:nvSpPr>
        <p:spPr>
          <a:xfrm>
            <a:off x="8861898" y="569214"/>
            <a:ext cx="288000" cy="3998100"/>
          </a:xfrm>
          <a:prstGeom prst="rect">
            <a:avLst/>
          </a:prstGeom>
          <a:solidFill>
            <a:srgbClr val="C8C8C8">
              <a:alpha val="48235"/>
            </a:srgbClr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3;p31"/>
          <p:cNvSpPr txBox="1"/>
          <p:nvPr>
            <p:ph idx="1" type="body"/>
          </p:nvPr>
        </p:nvSpPr>
        <p:spPr>
          <a:xfrm>
            <a:off x="2901951" y="648081"/>
            <a:ext cx="5486400" cy="384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323850" lvl="0" marL="457200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595959"/>
              </a:buClr>
              <a:buSzPts val="1500"/>
              <a:buFont typeface="Noto Sans Symbols"/>
              <a:buChar char="●"/>
              <a:defRPr b="0" i="0" sz="1500" u="none" cap="none" strike="noStrik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Noto Sans Symbols"/>
              <a:buChar char="●"/>
              <a:defRPr b="0" i="0" sz="1400" u="none" cap="none" strike="noStrik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Noto Sans Symbols"/>
              <a:buChar char="●"/>
              <a:defRPr b="0" i="0" sz="1200" u="none" cap="none" strike="noStrik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Noto Sans Symbols"/>
              <a:buChar char="●"/>
              <a:defRPr b="0" i="0" sz="1100" u="none" cap="none" strike="noStrik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Noto Sans Symbols"/>
              <a:buChar char="●"/>
              <a:defRPr b="0" i="0" sz="1100" u="none" cap="none" strike="noStrik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298450" lvl="5" marL="2743200" marR="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●"/>
              <a:defRPr b="0" i="0" sz="11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-298450" lvl="6" marL="3200400" marR="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●"/>
              <a:defRPr b="0" i="0" sz="11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-298450" lvl="7" marL="3657600" marR="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●"/>
              <a:defRPr b="0" i="0" sz="11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-298450" lvl="8" marL="4114800" marR="0" rtl="0" algn="l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SzPts val="1100"/>
              <a:buFont typeface="Noto Sans Symbols"/>
              <a:buChar char="●"/>
              <a:defRPr b="0" i="0" sz="11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14" name="Google Shape;14;p31"/>
          <p:cNvSpPr txBox="1"/>
          <p:nvPr>
            <p:ph idx="10" type="dt"/>
          </p:nvPr>
        </p:nvSpPr>
        <p:spPr>
          <a:xfrm>
            <a:off x="196849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15" name="Google Shape;15;p31"/>
          <p:cNvSpPr txBox="1"/>
          <p:nvPr>
            <p:ph idx="11" type="ftr"/>
          </p:nvPr>
        </p:nvSpPr>
        <p:spPr>
          <a:xfrm>
            <a:off x="2901951" y="4767263"/>
            <a:ext cx="4433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16" name="Google Shape;16;p31"/>
          <p:cNvSpPr txBox="1"/>
          <p:nvPr>
            <p:ph idx="12" type="sldNum"/>
          </p:nvPr>
        </p:nvSpPr>
        <p:spPr>
          <a:xfrm>
            <a:off x="7889944" y="4767263"/>
            <a:ext cx="1148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8.jpg"/><Relationship Id="rId4" Type="http://schemas.openxmlformats.org/officeDocument/2006/relationships/image" Target="../media/image11.png"/><Relationship Id="rId5" Type="http://schemas.openxmlformats.org/officeDocument/2006/relationships/image" Target="../media/image37.png"/><Relationship Id="rId6" Type="http://schemas.openxmlformats.org/officeDocument/2006/relationships/image" Target="../media/image7.png"/><Relationship Id="rId7" Type="http://schemas.openxmlformats.org/officeDocument/2006/relationships/image" Target="../media/image34.png"/><Relationship Id="rId8" Type="http://schemas.openxmlformats.org/officeDocument/2006/relationships/image" Target="../media/image4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8.jpg"/><Relationship Id="rId4" Type="http://schemas.openxmlformats.org/officeDocument/2006/relationships/image" Target="../media/image34.png"/><Relationship Id="rId11" Type="http://schemas.openxmlformats.org/officeDocument/2006/relationships/image" Target="../media/image11.png"/><Relationship Id="rId10" Type="http://schemas.openxmlformats.org/officeDocument/2006/relationships/image" Target="../media/image52.png"/><Relationship Id="rId9" Type="http://schemas.openxmlformats.org/officeDocument/2006/relationships/image" Target="../media/image55.png"/><Relationship Id="rId5" Type="http://schemas.openxmlformats.org/officeDocument/2006/relationships/image" Target="../media/image37.png"/><Relationship Id="rId6" Type="http://schemas.openxmlformats.org/officeDocument/2006/relationships/image" Target="../media/image46.png"/><Relationship Id="rId7" Type="http://schemas.openxmlformats.org/officeDocument/2006/relationships/image" Target="../media/image7.png"/><Relationship Id="rId8" Type="http://schemas.openxmlformats.org/officeDocument/2006/relationships/image" Target="../media/image5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png"/><Relationship Id="rId4" Type="http://schemas.openxmlformats.org/officeDocument/2006/relationships/image" Target="../media/image37.png"/><Relationship Id="rId5" Type="http://schemas.openxmlformats.org/officeDocument/2006/relationships/image" Target="../media/image38.jpg"/><Relationship Id="rId6" Type="http://schemas.openxmlformats.org/officeDocument/2006/relationships/image" Target="../media/image34.png"/><Relationship Id="rId7" Type="http://schemas.openxmlformats.org/officeDocument/2006/relationships/image" Target="../media/image4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1.png"/><Relationship Id="rId4" Type="http://schemas.openxmlformats.org/officeDocument/2006/relationships/image" Target="../media/image37.png"/><Relationship Id="rId5" Type="http://schemas.openxmlformats.org/officeDocument/2006/relationships/image" Target="../media/image56.png"/><Relationship Id="rId6" Type="http://schemas.openxmlformats.org/officeDocument/2006/relationships/image" Target="../media/image60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.png"/><Relationship Id="rId4" Type="http://schemas.openxmlformats.org/officeDocument/2006/relationships/image" Target="../media/image37.png"/><Relationship Id="rId5" Type="http://schemas.openxmlformats.org/officeDocument/2006/relationships/image" Target="../media/image38.jpg"/><Relationship Id="rId6" Type="http://schemas.openxmlformats.org/officeDocument/2006/relationships/image" Target="../media/image34.png"/><Relationship Id="rId7" Type="http://schemas.openxmlformats.org/officeDocument/2006/relationships/image" Target="../media/image46.png"/><Relationship Id="rId8" Type="http://schemas.openxmlformats.org/officeDocument/2006/relationships/image" Target="../media/image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2.png"/><Relationship Id="rId4" Type="http://schemas.openxmlformats.org/officeDocument/2006/relationships/image" Target="../media/image63.png"/><Relationship Id="rId5" Type="http://schemas.openxmlformats.org/officeDocument/2006/relationships/image" Target="../media/image34.png"/><Relationship Id="rId6" Type="http://schemas.openxmlformats.org/officeDocument/2006/relationships/image" Target="../media/image37.png"/><Relationship Id="rId7" Type="http://schemas.openxmlformats.org/officeDocument/2006/relationships/image" Target="../media/image5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1.png"/><Relationship Id="rId4" Type="http://schemas.openxmlformats.org/officeDocument/2006/relationships/image" Target="../media/image37.png"/><Relationship Id="rId5" Type="http://schemas.openxmlformats.org/officeDocument/2006/relationships/image" Target="../media/image38.jpg"/><Relationship Id="rId6" Type="http://schemas.openxmlformats.org/officeDocument/2006/relationships/image" Target="../media/image34.png"/><Relationship Id="rId7" Type="http://schemas.openxmlformats.org/officeDocument/2006/relationships/image" Target="../media/image4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68.png"/><Relationship Id="rId4" Type="http://schemas.openxmlformats.org/officeDocument/2006/relationships/image" Target="../media/image34.png"/><Relationship Id="rId5" Type="http://schemas.openxmlformats.org/officeDocument/2006/relationships/image" Target="../media/image60.jpg"/><Relationship Id="rId6" Type="http://schemas.openxmlformats.org/officeDocument/2006/relationships/image" Target="../media/image5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0.png"/><Relationship Id="rId4" Type="http://schemas.openxmlformats.org/officeDocument/2006/relationships/image" Target="../media/image55.png"/><Relationship Id="rId10" Type="http://schemas.openxmlformats.org/officeDocument/2006/relationships/image" Target="../media/image37.png"/><Relationship Id="rId9" Type="http://schemas.openxmlformats.org/officeDocument/2006/relationships/image" Target="../media/image34.png"/><Relationship Id="rId5" Type="http://schemas.openxmlformats.org/officeDocument/2006/relationships/image" Target="../media/image52.png"/><Relationship Id="rId6" Type="http://schemas.openxmlformats.org/officeDocument/2006/relationships/image" Target="../media/image70.jpg"/><Relationship Id="rId7" Type="http://schemas.openxmlformats.org/officeDocument/2006/relationships/image" Target="../media/image71.png"/><Relationship Id="rId8" Type="http://schemas.openxmlformats.org/officeDocument/2006/relationships/image" Target="../media/image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8.jpg"/><Relationship Id="rId4" Type="http://schemas.openxmlformats.org/officeDocument/2006/relationships/image" Target="../media/image34.png"/><Relationship Id="rId5" Type="http://schemas.openxmlformats.org/officeDocument/2006/relationships/image" Target="../media/image46.png"/><Relationship Id="rId6" Type="http://schemas.openxmlformats.org/officeDocument/2006/relationships/image" Target="../media/image37.png"/><Relationship Id="rId7" Type="http://schemas.openxmlformats.org/officeDocument/2006/relationships/image" Target="../media/image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8.jpg"/><Relationship Id="rId4" Type="http://schemas.openxmlformats.org/officeDocument/2006/relationships/image" Target="../media/image34.png"/><Relationship Id="rId5" Type="http://schemas.openxmlformats.org/officeDocument/2006/relationships/image" Target="../media/image46.png"/><Relationship Id="rId6" Type="http://schemas.openxmlformats.org/officeDocument/2006/relationships/image" Target="../media/image37.png"/><Relationship Id="rId7" Type="http://schemas.openxmlformats.org/officeDocument/2006/relationships/image" Target="../media/image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72.png"/><Relationship Id="rId4" Type="http://schemas.openxmlformats.org/officeDocument/2006/relationships/image" Target="../media/image38.jpg"/><Relationship Id="rId5" Type="http://schemas.openxmlformats.org/officeDocument/2006/relationships/image" Target="../media/image34.png"/><Relationship Id="rId6" Type="http://schemas.openxmlformats.org/officeDocument/2006/relationships/image" Target="../media/image46.png"/><Relationship Id="rId7" Type="http://schemas.openxmlformats.org/officeDocument/2006/relationships/image" Target="../media/image37.png"/><Relationship Id="rId8" Type="http://schemas.openxmlformats.org/officeDocument/2006/relationships/image" Target="../media/image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76.png"/><Relationship Id="rId4" Type="http://schemas.openxmlformats.org/officeDocument/2006/relationships/image" Target="../media/image61.png"/><Relationship Id="rId5" Type="http://schemas.openxmlformats.org/officeDocument/2006/relationships/image" Target="../media/image50.png"/><Relationship Id="rId6" Type="http://schemas.openxmlformats.org/officeDocument/2006/relationships/image" Target="../media/image60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63.png"/><Relationship Id="rId4" Type="http://schemas.openxmlformats.org/officeDocument/2006/relationships/image" Target="../media/image76.png"/><Relationship Id="rId5" Type="http://schemas.openxmlformats.org/officeDocument/2006/relationships/image" Target="../media/image6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80.png"/><Relationship Id="rId4" Type="http://schemas.openxmlformats.org/officeDocument/2006/relationships/image" Target="../media/image50.png"/><Relationship Id="rId5" Type="http://schemas.openxmlformats.org/officeDocument/2006/relationships/image" Target="../media/image70.jpg"/><Relationship Id="rId6" Type="http://schemas.openxmlformats.org/officeDocument/2006/relationships/image" Target="../media/image34.png"/><Relationship Id="rId7" Type="http://schemas.openxmlformats.org/officeDocument/2006/relationships/image" Target="../media/image3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0" Type="http://schemas.openxmlformats.org/officeDocument/2006/relationships/image" Target="../media/image11.png"/><Relationship Id="rId9" Type="http://schemas.openxmlformats.org/officeDocument/2006/relationships/image" Target="../media/image23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20.png"/><Relationship Id="rId8" Type="http://schemas.openxmlformats.org/officeDocument/2006/relationships/image" Target="../media/image2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0" Type="http://schemas.openxmlformats.org/officeDocument/2006/relationships/image" Target="../media/image11.png"/><Relationship Id="rId9" Type="http://schemas.openxmlformats.org/officeDocument/2006/relationships/image" Target="../media/image23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20.png"/><Relationship Id="rId8" Type="http://schemas.openxmlformats.org/officeDocument/2006/relationships/image" Target="../media/image2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8.jpg"/><Relationship Id="rId4" Type="http://schemas.openxmlformats.org/officeDocument/2006/relationships/image" Target="../media/image37.png"/><Relationship Id="rId5" Type="http://schemas.openxmlformats.org/officeDocument/2006/relationships/image" Target="../media/image11.png"/><Relationship Id="rId6" Type="http://schemas.openxmlformats.org/officeDocument/2006/relationships/image" Target="../media/image7.png"/><Relationship Id="rId7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"/>
          <p:cNvSpPr txBox="1"/>
          <p:nvPr>
            <p:ph type="ctrTitle"/>
          </p:nvPr>
        </p:nvSpPr>
        <p:spPr>
          <a:xfrm>
            <a:off x="802385" y="973836"/>
            <a:ext cx="5590200" cy="24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Poppins"/>
              <a:buNone/>
            </a:pPr>
            <a:r>
              <a:rPr b="1" lang="en-US" sz="4200">
                <a:latin typeface="Poppins"/>
                <a:ea typeface="Poppins"/>
                <a:cs typeface="Poppins"/>
                <a:sym typeface="Poppins"/>
              </a:rPr>
              <a:t>Pathogen Variants and Evolutionary </a:t>
            </a:r>
            <a:r>
              <a:rPr b="1" lang="en-US" sz="4200"/>
              <a:t>T</a:t>
            </a:r>
            <a:r>
              <a:rPr b="1" lang="en-US" sz="4200">
                <a:latin typeface="Poppins"/>
                <a:ea typeface="Poppins"/>
                <a:cs typeface="Poppins"/>
                <a:sym typeface="Poppins"/>
              </a:rPr>
              <a:t>heory</a:t>
            </a:r>
            <a:endParaRPr sz="4200"/>
          </a:p>
        </p:txBody>
      </p:sp>
      <p:sp>
        <p:nvSpPr>
          <p:cNvPr id="52" name="Google Shape;52;p1"/>
          <p:cNvSpPr txBox="1"/>
          <p:nvPr>
            <p:ph idx="1" type="subTitle"/>
          </p:nvPr>
        </p:nvSpPr>
        <p:spPr>
          <a:xfrm>
            <a:off x="825011" y="3502685"/>
            <a:ext cx="5486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lnSpcReduction="1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lang="en-US" sz="1800">
                <a:solidFill>
                  <a:schemeClr val="lt2"/>
                </a:solidFill>
              </a:rPr>
              <a:t>Theory Module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</a:pPr>
            <a:r>
              <a:t/>
            </a:r>
            <a:endParaRPr/>
          </a:p>
        </p:txBody>
      </p:sp>
      <p:sp>
        <p:nvSpPr>
          <p:cNvPr id="53" name="Google Shape;53;p1"/>
          <p:cNvSpPr txBox="1"/>
          <p:nvPr/>
        </p:nvSpPr>
        <p:spPr>
          <a:xfrm>
            <a:off x="97050" y="4188475"/>
            <a:ext cx="3050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Slides from Edyth Parker</a:t>
            </a:r>
            <a:endParaRPr sz="1500">
              <a:solidFill>
                <a:srgbClr val="595959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11"/>
          <p:cNvSpPr/>
          <p:nvPr/>
        </p:nvSpPr>
        <p:spPr>
          <a:xfrm>
            <a:off x="688658" y="1079179"/>
            <a:ext cx="8198100" cy="7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247650" lvl="0" marL="254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700"/>
              <a:buFont typeface="Arial"/>
              <a:buChar char="•"/>
            </a:pPr>
            <a:r>
              <a:rPr b="0" i="0" lang="en-US" sz="1600" u="none" cap="none" strike="noStrik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Mutation during replication generates diversity in within-host population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47650" lvl="0" marL="254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700"/>
              <a:buFont typeface="Arial"/>
              <a:buChar char="•"/>
            </a:pPr>
            <a:r>
              <a:rPr b="0" i="0" lang="en-US" sz="1600" u="none" cap="none" strike="noStrik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Mutations accumulate across multiple replication cycles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Shape&#10;&#10;Description automatically generated" id="272" name="Google Shape;272;p11"/>
          <p:cNvPicPr preferRelativeResize="0"/>
          <p:nvPr/>
        </p:nvPicPr>
        <p:blipFill rotWithShape="1">
          <a:blip r:embed="rId3">
            <a:alphaModFix/>
          </a:blip>
          <a:srcRect b="7681" l="29913" r="30017" t="0"/>
          <a:stretch/>
        </p:blipFill>
        <p:spPr>
          <a:xfrm>
            <a:off x="5850480" y="1870106"/>
            <a:ext cx="1184303" cy="29468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3" name="Google Shape;273;p11"/>
          <p:cNvGrpSpPr/>
          <p:nvPr/>
        </p:nvGrpSpPr>
        <p:grpSpPr>
          <a:xfrm>
            <a:off x="766424" y="1898904"/>
            <a:ext cx="3124565" cy="2948940"/>
            <a:chOff x="1060842" y="2340777"/>
            <a:chExt cx="4166087" cy="3931920"/>
          </a:xfrm>
        </p:grpSpPr>
        <p:grpSp>
          <p:nvGrpSpPr>
            <p:cNvPr id="274" name="Google Shape;274;p11"/>
            <p:cNvGrpSpPr/>
            <p:nvPr/>
          </p:nvGrpSpPr>
          <p:grpSpPr>
            <a:xfrm>
              <a:off x="1954241" y="2601943"/>
              <a:ext cx="3272688" cy="3146307"/>
              <a:chOff x="-31335" y="3003013"/>
              <a:chExt cx="4288642" cy="3894451"/>
            </a:xfrm>
          </p:grpSpPr>
          <p:sp>
            <p:nvSpPr>
              <p:cNvPr id="275" name="Google Shape;275;p11"/>
              <p:cNvSpPr txBox="1"/>
              <p:nvPr/>
            </p:nvSpPr>
            <p:spPr>
              <a:xfrm>
                <a:off x="-31335" y="4377891"/>
                <a:ext cx="969065" cy="3428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34275" lIns="68575" spcFirstLastPara="1" rIns="68575" wrap="square" tIns="34275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rPr b="1" i="0" lang="en-US" sz="900" u="none" cap="none" strike="noStrike">
                    <a:solidFill>
                      <a:schemeClr val="lt1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ATTTGC</a:t>
                </a:r>
                <a:endParaRPr b="0" i="0" sz="11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descr="Chart, bubble chart&#10;&#10;Description automatically generated" id="276" name="Google Shape;276;p11"/>
              <p:cNvPicPr preferRelativeResize="0"/>
              <p:nvPr/>
            </p:nvPicPr>
            <p:blipFill rotWithShape="1">
              <a:blip r:embed="rId4">
                <a:alphaModFix/>
              </a:blip>
              <a:srcRect b="3768" l="76405" r="16771" t="90191"/>
              <a:stretch/>
            </p:blipFill>
            <p:spPr>
              <a:xfrm rot="-1311693">
                <a:off x="1077191" y="4371236"/>
                <a:ext cx="306877" cy="21900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Icon&#10;&#10;Description automatically generated" id="277" name="Google Shape;277;p11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1245292" y="3532082"/>
                <a:ext cx="1198261" cy="113183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Chart, bubble chart&#10;&#10;Description automatically generated" id="278" name="Google Shape;278;p11"/>
              <p:cNvPicPr preferRelativeResize="0"/>
              <p:nvPr/>
            </p:nvPicPr>
            <p:blipFill rotWithShape="1">
              <a:blip r:embed="rId4">
                <a:alphaModFix/>
              </a:blip>
              <a:srcRect b="3768" l="76405" r="16771" t="90191"/>
              <a:stretch/>
            </p:blipFill>
            <p:spPr>
              <a:xfrm rot="1732116">
                <a:off x="1081434" y="4860518"/>
                <a:ext cx="306877" cy="21900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79" name="Google Shape;279;p11"/>
              <p:cNvSpPr txBox="1"/>
              <p:nvPr/>
            </p:nvSpPr>
            <p:spPr>
              <a:xfrm>
                <a:off x="1367718" y="3954700"/>
                <a:ext cx="969064" cy="3428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34275" lIns="68575" spcFirstLastPara="1" rIns="68575" wrap="square" tIns="34275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rPr b="1" i="0" lang="en-US" sz="900" u="none" cap="none" strike="noStrike">
                    <a:solidFill>
                      <a:schemeClr val="lt1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ATTTGC</a:t>
                </a:r>
                <a:endParaRPr b="0" i="0" sz="11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280" name="Google Shape;280;p11"/>
              <p:cNvGrpSpPr/>
              <p:nvPr/>
            </p:nvGrpSpPr>
            <p:grpSpPr>
              <a:xfrm>
                <a:off x="2255199" y="3226296"/>
                <a:ext cx="995012" cy="1526185"/>
                <a:chOff x="2255199" y="3226296"/>
                <a:chExt cx="995012" cy="1526185"/>
              </a:xfrm>
            </p:grpSpPr>
            <p:pic>
              <p:nvPicPr>
                <p:cNvPr descr="Chart, bubble chart&#10;&#10;Description automatically generated" id="281" name="Google Shape;281;p11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3768" l="76405" r="16771" t="90191"/>
                <a:stretch/>
              </p:blipFill>
              <p:spPr>
                <a:xfrm rot="-2269396">
                  <a:off x="2290113" y="3297383"/>
                  <a:ext cx="306879" cy="21900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Chart, bubble chart&#10;&#10;Description automatically generated" id="282" name="Google Shape;282;p11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3768" l="76405" r="16771" t="90191"/>
                <a:stretch/>
              </p:blipFill>
              <p:spPr>
                <a:xfrm rot="-424799">
                  <a:off x="2493828" y="3736252"/>
                  <a:ext cx="306879" cy="21900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Chart, bubble chart&#10;&#10;Description automatically generated" id="283" name="Google Shape;283;p11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3768" l="76405" r="16771" t="90191"/>
                <a:stretch/>
              </p:blipFill>
              <p:spPr>
                <a:xfrm rot="248392">
                  <a:off x="2511350" y="3961261"/>
                  <a:ext cx="306879" cy="21900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Chart, bubble chart&#10;&#10;Description automatically generated" id="284" name="Google Shape;284;p11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3768" l="76405" r="16771" t="90191"/>
                <a:stretch/>
              </p:blipFill>
              <p:spPr>
                <a:xfrm rot="594052">
                  <a:off x="2506667" y="4248067"/>
                  <a:ext cx="306879" cy="21900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Chart, bubble chart&#10;&#10;Description automatically generated" id="285" name="Google Shape;285;p11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3768" l="76405" r="16771" t="90191"/>
                <a:stretch/>
              </p:blipFill>
              <p:spPr>
                <a:xfrm rot="1825160">
                  <a:off x="2435791" y="4470857"/>
                  <a:ext cx="306879" cy="21900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Chart, bubble chart&#10;&#10;Description automatically generated" id="286" name="Google Shape;286;p11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3768" l="76405" r="16771" t="90191"/>
                <a:stretch/>
              </p:blipFill>
              <p:spPr>
                <a:xfrm rot="-1343904">
                  <a:off x="2419362" y="3496686"/>
                  <a:ext cx="306879" cy="21900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Icon&#10;&#10;Description automatically generated" id="287" name="Google Shape;287;p11"/>
                <p:cNvPicPr preferRelativeResize="0"/>
                <p:nvPr/>
              </p:nvPicPr>
              <p:blipFill rotWithShape="1">
                <a:blip r:embed="rId5">
                  <a:alphaModFix/>
                </a:blip>
                <a:srcRect b="0" l="0" r="0" t="0"/>
                <a:stretch/>
              </p:blipFill>
              <p:spPr>
                <a:xfrm>
                  <a:off x="2747459" y="3293410"/>
                  <a:ext cx="376558" cy="376362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Icon&#10;&#10;Description automatically generated" id="288" name="Google Shape;288;p11"/>
                <p:cNvPicPr preferRelativeResize="0"/>
                <p:nvPr/>
              </p:nvPicPr>
              <p:blipFill rotWithShape="1">
                <a:blip r:embed="rId5">
                  <a:alphaModFix/>
                </a:blip>
                <a:srcRect b="0" l="0" r="0" t="0"/>
                <a:stretch/>
              </p:blipFill>
              <p:spPr>
                <a:xfrm>
                  <a:off x="2859072" y="3605444"/>
                  <a:ext cx="376558" cy="376362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Icon&#10;&#10;Description automatically generated" id="289" name="Google Shape;289;p11"/>
                <p:cNvPicPr preferRelativeResize="0"/>
                <p:nvPr/>
              </p:nvPicPr>
              <p:blipFill rotWithShape="1">
                <a:blip r:embed="rId5">
                  <a:alphaModFix/>
                </a:blip>
                <a:srcRect b="0" l="0" r="0" t="0"/>
                <a:stretch/>
              </p:blipFill>
              <p:spPr>
                <a:xfrm>
                  <a:off x="2873653" y="3929876"/>
                  <a:ext cx="376558" cy="376362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290" name="Google Shape;290;p11"/>
              <p:cNvGrpSpPr/>
              <p:nvPr/>
            </p:nvGrpSpPr>
            <p:grpSpPr>
              <a:xfrm rot="1988907">
                <a:off x="2214327" y="4979168"/>
                <a:ext cx="665607" cy="1425062"/>
                <a:chOff x="2358571" y="3416814"/>
                <a:chExt cx="665607" cy="1425062"/>
              </a:xfrm>
            </p:grpSpPr>
            <p:pic>
              <p:nvPicPr>
                <p:cNvPr descr="Chart, bubble chart&#10;&#10;Description automatically generated" id="291" name="Google Shape;291;p11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3768" l="76405" r="16771" t="90191"/>
                <a:stretch/>
              </p:blipFill>
              <p:spPr>
                <a:xfrm rot="-1961677">
                  <a:off x="2497566" y="3482346"/>
                  <a:ext cx="306878" cy="21900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Chart, bubble chart&#10;&#10;Description automatically generated" id="292" name="Google Shape;292;p11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3768" l="76405" r="16771" t="90191"/>
                <a:stretch/>
              </p:blipFill>
              <p:spPr>
                <a:xfrm rot="-424799">
                  <a:off x="2704973" y="3911688"/>
                  <a:ext cx="306878" cy="21900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Chart, bubble chart&#10;&#10;Description automatically generated" id="293" name="Google Shape;293;p11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3768" l="76405" r="16771" t="90191"/>
                <a:stretch/>
              </p:blipFill>
              <p:spPr>
                <a:xfrm rot="702581">
                  <a:off x="2667934" y="4128636"/>
                  <a:ext cx="306877" cy="21900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Chart, bubble chart&#10;&#10;Description automatically generated" id="294" name="Google Shape;294;p11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3768" l="76405" r="16771" t="90191"/>
                <a:stretch/>
              </p:blipFill>
              <p:spPr>
                <a:xfrm rot="1547589">
                  <a:off x="2552369" y="4360405"/>
                  <a:ext cx="306877" cy="21900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Chart, bubble chart&#10;&#10;Description automatically generated" id="295" name="Google Shape;295;p11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3768" l="76405" r="16771" t="90191"/>
                <a:stretch/>
              </p:blipFill>
              <p:spPr>
                <a:xfrm rot="3031926">
                  <a:off x="2395261" y="4540369"/>
                  <a:ext cx="289865" cy="231862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Chart, bubble chart&#10;&#10;Description automatically generated" id="296" name="Google Shape;296;p11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3768" l="76405" r="16771" t="90191"/>
                <a:stretch/>
              </p:blipFill>
              <p:spPr>
                <a:xfrm rot="-1561688">
                  <a:off x="2632931" y="3693635"/>
                  <a:ext cx="306878" cy="21900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sp>
            <p:nvSpPr>
              <p:cNvPr id="297" name="Google Shape;297;p11"/>
              <p:cNvSpPr txBox="1"/>
              <p:nvPr/>
            </p:nvSpPr>
            <p:spPr>
              <a:xfrm>
                <a:off x="2935988" y="3003013"/>
                <a:ext cx="969064" cy="3428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34275" lIns="68575" spcFirstLastPara="1" rIns="68575" wrap="square" tIns="34275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rPr b="1" i="0" lang="en-US" sz="900" u="none" cap="none" strike="noStrike">
                    <a:solidFill>
                      <a:schemeClr val="dk1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ATTTGC</a:t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8" name="Google Shape;298;p11"/>
              <p:cNvSpPr txBox="1"/>
              <p:nvPr/>
            </p:nvSpPr>
            <p:spPr>
              <a:xfrm>
                <a:off x="3122759" y="3299739"/>
                <a:ext cx="969064" cy="3428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34275" lIns="68575" spcFirstLastPara="1" rIns="68575" wrap="square" tIns="34275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rPr b="1" i="0" lang="en-US" sz="900" u="none" cap="none" strike="noStrike">
                    <a:solidFill>
                      <a:schemeClr val="dk1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A</a:t>
                </a:r>
                <a:r>
                  <a:rPr b="1" i="0" lang="en-US" sz="900" u="none" cap="none" strike="noStrike">
                    <a:solidFill>
                      <a:srgbClr val="00B0F0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A</a:t>
                </a:r>
                <a:r>
                  <a:rPr b="1" i="0" lang="en-US" sz="900" u="none" cap="none" strike="noStrike">
                    <a:solidFill>
                      <a:schemeClr val="dk1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TTGC</a:t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9" name="Google Shape;299;p11"/>
              <p:cNvSpPr txBox="1"/>
              <p:nvPr/>
            </p:nvSpPr>
            <p:spPr>
              <a:xfrm>
                <a:off x="3216096" y="3617699"/>
                <a:ext cx="969064" cy="3428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34275" lIns="68575" spcFirstLastPara="1" rIns="68575" wrap="square" tIns="34275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rPr b="1" i="0" lang="en-US" sz="900" u="none" cap="none" strike="noStrike">
                    <a:solidFill>
                      <a:schemeClr val="dk1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ATTT</a:t>
                </a:r>
                <a:r>
                  <a:rPr b="1" i="0" lang="en-US" sz="900" u="none" cap="none" strike="noStrike">
                    <a:solidFill>
                      <a:srgbClr val="00B0F0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A</a:t>
                </a:r>
                <a:r>
                  <a:rPr b="1" i="0" lang="en-US" sz="900" u="none" cap="none" strike="noStrike">
                    <a:solidFill>
                      <a:schemeClr val="dk1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C</a:t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0" name="Google Shape;300;p11"/>
              <p:cNvSpPr txBox="1"/>
              <p:nvPr/>
            </p:nvSpPr>
            <p:spPr>
              <a:xfrm>
                <a:off x="3221300" y="3948605"/>
                <a:ext cx="969065" cy="3428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34275" lIns="68575" spcFirstLastPara="1" rIns="68575" wrap="square" tIns="34275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rPr b="1" i="0" lang="en-US" sz="900" u="none" cap="none" strike="noStrike">
                    <a:solidFill>
                      <a:schemeClr val="dk1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ATT</a:t>
                </a:r>
                <a:r>
                  <a:rPr b="1" i="0" lang="en-US" sz="900" u="none" cap="none" strike="noStrike">
                    <a:solidFill>
                      <a:srgbClr val="00B0F0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C</a:t>
                </a:r>
                <a:r>
                  <a:rPr b="1" i="0" lang="en-US" sz="900" u="none" cap="none" strike="noStrike">
                    <a:solidFill>
                      <a:schemeClr val="dk1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GC</a:t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1" name="Google Shape;301;p11"/>
              <p:cNvSpPr txBox="1"/>
              <p:nvPr/>
            </p:nvSpPr>
            <p:spPr>
              <a:xfrm>
                <a:off x="3191887" y="4264868"/>
                <a:ext cx="969064" cy="3428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34275" lIns="68575" spcFirstLastPara="1" rIns="68575" wrap="square" tIns="34275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rPr b="1" i="0" lang="en-US" sz="900" u="none" cap="none" strike="noStrike">
                    <a:solidFill>
                      <a:srgbClr val="00B0F0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T</a:t>
                </a:r>
                <a:r>
                  <a:rPr b="1" i="0" lang="en-US" sz="900" u="none" cap="none" strike="noStrike">
                    <a:solidFill>
                      <a:schemeClr val="dk1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TTT</a:t>
                </a:r>
                <a:r>
                  <a:rPr b="1" i="0" lang="en-US" sz="900" u="none" cap="none" strike="noStrike">
                    <a:solidFill>
                      <a:srgbClr val="00B0F0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T</a:t>
                </a:r>
                <a:r>
                  <a:rPr b="1" i="0" lang="en-US" sz="900" u="none" cap="none" strike="noStrike">
                    <a:solidFill>
                      <a:schemeClr val="dk1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C</a:t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2" name="Google Shape;302;p11"/>
              <p:cNvSpPr txBox="1"/>
              <p:nvPr/>
            </p:nvSpPr>
            <p:spPr>
              <a:xfrm>
                <a:off x="3042119" y="4586595"/>
                <a:ext cx="969063" cy="3428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34275" lIns="68575" spcFirstLastPara="1" rIns="68575" wrap="square" tIns="34275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rPr b="1" i="0" lang="en-US" sz="900" u="none" cap="none" strike="noStrike">
                    <a:solidFill>
                      <a:schemeClr val="dk1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ATT</a:t>
                </a:r>
                <a:r>
                  <a:rPr b="1" i="0" lang="en-US" sz="900" u="none" cap="none" strike="noStrike">
                    <a:solidFill>
                      <a:srgbClr val="00B0F0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CC</a:t>
                </a:r>
                <a:r>
                  <a:rPr b="1" i="0" lang="en-US" sz="900" u="none" cap="none" strike="noStrike">
                    <a:solidFill>
                      <a:schemeClr val="dk1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C</a:t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3" name="Google Shape;303;p11"/>
              <p:cNvSpPr txBox="1"/>
              <p:nvPr/>
            </p:nvSpPr>
            <p:spPr>
              <a:xfrm>
                <a:off x="3250295" y="5046039"/>
                <a:ext cx="969064" cy="3428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34275" lIns="68575" spcFirstLastPara="1" rIns="68575" wrap="square" tIns="34275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rPr b="1" i="0" lang="en-US" sz="900" u="none" cap="none" strike="noStrike">
                    <a:solidFill>
                      <a:srgbClr val="00B0F0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C</a:t>
                </a:r>
                <a:r>
                  <a:rPr b="1" i="0" lang="en-US" sz="900" u="none" cap="none" strike="noStrike">
                    <a:solidFill>
                      <a:schemeClr val="dk1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TTTGC</a:t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4" name="Google Shape;304;p11"/>
              <p:cNvSpPr txBox="1"/>
              <p:nvPr/>
            </p:nvSpPr>
            <p:spPr>
              <a:xfrm>
                <a:off x="3288242" y="5367186"/>
                <a:ext cx="969065" cy="3428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34275" lIns="68575" spcFirstLastPara="1" rIns="68575" wrap="square" tIns="34275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rPr b="1" i="0" lang="en-US" sz="900" u="none" cap="none" strike="noStrike">
                    <a:solidFill>
                      <a:srgbClr val="00B0F0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CC</a:t>
                </a:r>
                <a:r>
                  <a:rPr b="1" i="0" lang="en-US" sz="900" u="none" cap="none" strike="noStrike">
                    <a:solidFill>
                      <a:schemeClr val="dk1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TTGC</a:t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5" name="Google Shape;305;p11"/>
              <p:cNvSpPr txBox="1"/>
              <p:nvPr/>
            </p:nvSpPr>
            <p:spPr>
              <a:xfrm>
                <a:off x="3191886" y="5712632"/>
                <a:ext cx="969065" cy="3428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34275" lIns="68575" spcFirstLastPara="1" rIns="68575" wrap="square" tIns="34275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rPr b="1" i="0" lang="en-US" sz="900" u="none" cap="none" strike="noStrike">
                    <a:solidFill>
                      <a:srgbClr val="00B0F0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C</a:t>
                </a:r>
                <a:r>
                  <a:rPr b="1" i="0" lang="en-US" sz="900" u="none" cap="none" strike="noStrike">
                    <a:solidFill>
                      <a:schemeClr val="dk1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TTT</a:t>
                </a:r>
                <a:r>
                  <a:rPr b="1" i="0" lang="en-US" sz="900" u="none" cap="none" strike="noStrike">
                    <a:solidFill>
                      <a:srgbClr val="00B0F0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A</a:t>
                </a:r>
                <a:r>
                  <a:rPr b="1" i="0" lang="en-US" sz="900" u="none" cap="none" strike="noStrike">
                    <a:solidFill>
                      <a:schemeClr val="dk1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C</a:t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6" name="Google Shape;306;p11"/>
              <p:cNvSpPr txBox="1"/>
              <p:nvPr/>
            </p:nvSpPr>
            <p:spPr>
              <a:xfrm>
                <a:off x="2870709" y="5994838"/>
                <a:ext cx="969065" cy="3428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34275" lIns="68575" spcFirstLastPara="1" rIns="68575" wrap="square" tIns="34275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rPr b="1" i="0" lang="en-US" sz="900" u="none" cap="none" strike="noStrike">
                    <a:solidFill>
                      <a:srgbClr val="00B0F0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C</a:t>
                </a:r>
                <a:r>
                  <a:rPr b="1" i="0" lang="en-US" sz="900" u="none" cap="none" strike="noStrike">
                    <a:solidFill>
                      <a:schemeClr val="dk1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TTT</a:t>
                </a:r>
                <a:r>
                  <a:rPr b="1" i="0" lang="en-US" sz="900" u="none" cap="none" strike="noStrike">
                    <a:solidFill>
                      <a:srgbClr val="00B0F0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A</a:t>
                </a:r>
                <a:r>
                  <a:rPr b="1" i="0" lang="en-US" sz="900" u="none" cap="none" strike="noStrike">
                    <a:solidFill>
                      <a:schemeClr val="dk1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C</a:t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7" name="Google Shape;307;p11"/>
              <p:cNvSpPr txBox="1"/>
              <p:nvPr/>
            </p:nvSpPr>
            <p:spPr>
              <a:xfrm>
                <a:off x="2607912" y="6252464"/>
                <a:ext cx="969065" cy="3428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34275" lIns="68575" spcFirstLastPara="1" rIns="68575" wrap="square" tIns="34275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rPr b="1" i="0" lang="en-US" sz="900" u="none" cap="none" strike="noStrike">
                    <a:solidFill>
                      <a:srgbClr val="00B0F0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C</a:t>
                </a:r>
                <a:r>
                  <a:rPr b="1" i="0" lang="en-US" sz="900" u="none" cap="none" strike="noStrike">
                    <a:solidFill>
                      <a:schemeClr val="dk1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TTTG</a:t>
                </a:r>
                <a:r>
                  <a:rPr b="1" i="0" lang="en-US" sz="900" u="none" cap="none" strike="noStrike">
                    <a:solidFill>
                      <a:srgbClr val="00B0F0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A</a:t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8" name="Google Shape;308;p11"/>
              <p:cNvSpPr txBox="1"/>
              <p:nvPr/>
            </p:nvSpPr>
            <p:spPr>
              <a:xfrm>
                <a:off x="2024228" y="6554599"/>
                <a:ext cx="969065" cy="3428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34275" lIns="68575" spcFirstLastPara="1" rIns="68575" wrap="square" tIns="34275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rPr b="1" i="0" lang="en-US" sz="900" u="none" cap="none" strike="noStrike">
                    <a:solidFill>
                      <a:srgbClr val="00B0F0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C</a:t>
                </a:r>
                <a:r>
                  <a:rPr b="1" i="0" lang="en-US" sz="900" u="none" cap="none" strike="noStrike">
                    <a:solidFill>
                      <a:schemeClr val="dk1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TTT</a:t>
                </a:r>
                <a:r>
                  <a:rPr b="1" i="0" lang="en-US" sz="900" u="none" cap="none" strike="noStrike">
                    <a:solidFill>
                      <a:srgbClr val="00B0F0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T</a:t>
                </a:r>
                <a:r>
                  <a:rPr b="1" i="0" lang="en-US" sz="900" u="none" cap="none" strike="noStrike">
                    <a:solidFill>
                      <a:schemeClr val="dk1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C</a:t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09" name="Google Shape;309;p11"/>
            <p:cNvGrpSpPr/>
            <p:nvPr/>
          </p:nvGrpSpPr>
          <p:grpSpPr>
            <a:xfrm>
              <a:off x="1060842" y="2340777"/>
              <a:ext cx="3479016" cy="3931920"/>
              <a:chOff x="1060842" y="2340777"/>
              <a:chExt cx="3479016" cy="3931920"/>
            </a:xfrm>
          </p:grpSpPr>
          <p:pic>
            <p:nvPicPr>
              <p:cNvPr descr="Shape&#10;&#10;Description automatically generated" id="310" name="Google Shape;310;p11"/>
              <p:cNvPicPr preferRelativeResize="0"/>
              <p:nvPr/>
            </p:nvPicPr>
            <p:blipFill rotWithShape="1">
              <a:blip r:embed="rId3">
                <a:alphaModFix/>
              </a:blip>
              <a:srcRect b="7681" l="29913" r="30017" t="0"/>
              <a:stretch/>
            </p:blipFill>
            <p:spPr>
              <a:xfrm>
                <a:off x="1060842" y="2340777"/>
                <a:ext cx="1581912" cy="3931920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311" name="Google Shape;311;p11"/>
              <p:cNvGrpSpPr/>
              <p:nvPr/>
            </p:nvGrpSpPr>
            <p:grpSpPr>
              <a:xfrm>
                <a:off x="2543370" y="2576748"/>
                <a:ext cx="1996488" cy="2915460"/>
                <a:chOff x="2143314" y="2396636"/>
                <a:chExt cx="1996488" cy="2915460"/>
              </a:xfrm>
            </p:grpSpPr>
            <p:pic>
              <p:nvPicPr>
                <p:cNvPr descr="Dice free to use clip art - Clipartix" id="312" name="Google Shape;312;p11"/>
                <p:cNvPicPr preferRelativeResize="0"/>
                <p:nvPr/>
              </p:nvPicPr>
              <p:blipFill rotWithShape="1">
                <a:blip r:embed="rId6">
                  <a:alphaModFix/>
                </a:blip>
                <a:srcRect b="0" l="0" r="0" t="0"/>
                <a:stretch/>
              </p:blipFill>
              <p:spPr>
                <a:xfrm>
                  <a:off x="2287963" y="4155932"/>
                  <a:ext cx="367810" cy="35335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Dice free to use clip art - Clipartix" id="313" name="Google Shape;313;p11"/>
                <p:cNvPicPr preferRelativeResize="0"/>
                <p:nvPr/>
              </p:nvPicPr>
              <p:blipFill rotWithShape="1">
                <a:blip r:embed="rId6">
                  <a:alphaModFix/>
                </a:blip>
                <a:srcRect b="0" l="0" r="0" t="0"/>
                <a:stretch/>
              </p:blipFill>
              <p:spPr>
                <a:xfrm>
                  <a:off x="3060550" y="2396636"/>
                  <a:ext cx="367810" cy="35335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Dice free to use clip art - Clipartix" id="314" name="Google Shape;314;p11"/>
                <p:cNvPicPr preferRelativeResize="0"/>
                <p:nvPr/>
              </p:nvPicPr>
              <p:blipFill rotWithShape="1">
                <a:blip r:embed="rId6">
                  <a:alphaModFix/>
                </a:blip>
                <a:srcRect b="0" l="0" r="0" t="0"/>
                <a:stretch/>
              </p:blipFill>
              <p:spPr>
                <a:xfrm>
                  <a:off x="2662798" y="4915828"/>
                  <a:ext cx="367810" cy="35335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Corona, Green, Dotted, Icon, Virus, Pandemic, Epidemic" id="315" name="Google Shape;315;p11"/>
                <p:cNvPicPr preferRelativeResize="0"/>
                <p:nvPr/>
              </p:nvPicPr>
              <p:blipFill rotWithShape="1">
                <a:blip r:embed="rId7">
                  <a:alphaModFix/>
                </a:blip>
                <a:srcRect b="0" l="0" r="0" t="0"/>
                <a:stretch/>
              </p:blipFill>
              <p:spPr>
                <a:xfrm>
                  <a:off x="2681809" y="3836365"/>
                  <a:ext cx="888852" cy="85185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316" name="Google Shape;316;p11"/>
                <p:cNvSpPr txBox="1"/>
                <p:nvPr/>
              </p:nvSpPr>
              <p:spPr>
                <a:xfrm>
                  <a:off x="2758816" y="4133562"/>
                  <a:ext cx="840900" cy="2769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sp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100"/>
                    <a:buFont typeface="Arial"/>
                    <a:buNone/>
                  </a:pPr>
                  <a:r>
                    <a:rPr b="1" i="0" lang="en-US" sz="900" u="none" cap="none" strike="noStrike">
                      <a:solidFill>
                        <a:schemeClr val="dk1"/>
                      </a:solidFill>
                      <a:latin typeface="Courier New"/>
                      <a:ea typeface="Courier New"/>
                      <a:cs typeface="Courier New"/>
                      <a:sym typeface="Courier New"/>
                    </a:rPr>
                    <a:t>C</a:t>
                  </a:r>
                  <a:r>
                    <a:rPr b="1" i="0" lang="en-US" sz="900" u="none" cap="none" strike="noStrike">
                      <a:solidFill>
                        <a:schemeClr val="lt1"/>
                      </a:solidFill>
                      <a:latin typeface="Courier New"/>
                      <a:ea typeface="Courier New"/>
                      <a:cs typeface="Courier New"/>
                      <a:sym typeface="Courier New"/>
                    </a:rPr>
                    <a:t>TTTGC</a:t>
                  </a:r>
                  <a:endParaRPr b="0" i="0" sz="9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pic>
              <p:nvPicPr>
                <p:cNvPr descr="Corona, Green, Dotted, Icon, Virus, Pandemic, Epidemic" id="317" name="Google Shape;317;p11"/>
                <p:cNvPicPr preferRelativeResize="0"/>
                <p:nvPr/>
              </p:nvPicPr>
              <p:blipFill rotWithShape="1">
                <a:blip r:embed="rId7">
                  <a:alphaModFix/>
                </a:blip>
                <a:srcRect b="0" l="0" r="0" t="0"/>
                <a:stretch/>
              </p:blipFill>
              <p:spPr>
                <a:xfrm>
                  <a:off x="3876168" y="4313755"/>
                  <a:ext cx="263634" cy="26363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Corona, Green, Dotted, Icon, Virus, Pandemic, Epidemic" id="318" name="Google Shape;318;p11"/>
                <p:cNvPicPr preferRelativeResize="0"/>
                <p:nvPr/>
              </p:nvPicPr>
              <p:blipFill rotWithShape="1">
                <a:blip r:embed="rId7">
                  <a:alphaModFix/>
                </a:blip>
                <a:srcRect b="0" l="0" r="0" t="0"/>
                <a:stretch/>
              </p:blipFill>
              <p:spPr>
                <a:xfrm>
                  <a:off x="3384285" y="4913825"/>
                  <a:ext cx="263634" cy="26363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Corona Orange Contour - Free vector graphic on Pixabay" id="319" name="Google Shape;319;p11"/>
                <p:cNvPicPr preferRelativeResize="0"/>
                <p:nvPr/>
              </p:nvPicPr>
              <p:blipFill rotWithShape="1">
                <a:blip r:embed="rId8">
                  <a:alphaModFix/>
                </a:blip>
                <a:srcRect b="0" l="0" r="0" t="0"/>
                <a:stretch/>
              </p:blipFill>
              <p:spPr>
                <a:xfrm>
                  <a:off x="3818171" y="3462769"/>
                  <a:ext cx="218375" cy="21837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Icon&#10;&#10;Description automatically generated" id="320" name="Google Shape;320;p11"/>
                <p:cNvPicPr preferRelativeResize="0"/>
                <p:nvPr/>
              </p:nvPicPr>
              <p:blipFill rotWithShape="1">
                <a:blip r:embed="rId5">
                  <a:alphaModFix/>
                </a:blip>
                <a:srcRect b="0" l="0" r="0" t="0"/>
                <a:stretch/>
              </p:blipFill>
              <p:spPr>
                <a:xfrm>
                  <a:off x="3787312" y="4565463"/>
                  <a:ext cx="287354" cy="304061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Icon&#10;&#10;Description automatically generated" id="321" name="Google Shape;321;p11"/>
                <p:cNvPicPr preferRelativeResize="0"/>
                <p:nvPr/>
              </p:nvPicPr>
              <p:blipFill rotWithShape="1">
                <a:blip r:embed="rId5">
                  <a:alphaModFix/>
                </a:blip>
                <a:srcRect b="0" l="0" r="0" t="0"/>
                <a:stretch/>
              </p:blipFill>
              <p:spPr>
                <a:xfrm>
                  <a:off x="3102026" y="5008035"/>
                  <a:ext cx="287354" cy="304061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Corona, Green, Dotted, Icon, Virus, Pandemic, Epidemic" id="322" name="Google Shape;322;p11"/>
                <p:cNvPicPr preferRelativeResize="0"/>
                <p:nvPr/>
              </p:nvPicPr>
              <p:blipFill rotWithShape="1">
                <a:blip r:embed="rId7">
                  <a:alphaModFix/>
                </a:blip>
                <a:srcRect b="0" l="0" r="0" t="0"/>
                <a:stretch/>
              </p:blipFill>
              <p:spPr>
                <a:xfrm>
                  <a:off x="3555709" y="2470286"/>
                  <a:ext cx="263634" cy="26363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Corona Orange Contour - Free vector graphic on Pixabay" id="323" name="Google Shape;323;p11"/>
                <p:cNvPicPr preferRelativeResize="0"/>
                <p:nvPr/>
              </p:nvPicPr>
              <p:blipFill rotWithShape="1">
                <a:blip r:embed="rId8">
                  <a:alphaModFix/>
                </a:blip>
                <a:srcRect b="0" l="0" r="0" t="0"/>
                <a:stretch/>
              </p:blipFill>
              <p:spPr>
                <a:xfrm>
                  <a:off x="3877811" y="4105182"/>
                  <a:ext cx="218375" cy="21837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Corona Orange Contour - Free vector graphic on Pixabay" id="324" name="Google Shape;324;p11"/>
                <p:cNvPicPr preferRelativeResize="0"/>
                <p:nvPr/>
              </p:nvPicPr>
              <p:blipFill rotWithShape="1">
                <a:blip r:embed="rId8">
                  <a:alphaModFix/>
                </a:blip>
                <a:srcRect b="0" l="0" r="0" t="0"/>
                <a:stretch/>
              </p:blipFill>
              <p:spPr>
                <a:xfrm>
                  <a:off x="3619713" y="4781624"/>
                  <a:ext cx="218375" cy="21837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Corona, Green, Dotted, Icon, Virus, Pandemic, Epidemic" id="325" name="Google Shape;325;p11"/>
                <p:cNvPicPr preferRelativeResize="0"/>
                <p:nvPr/>
              </p:nvPicPr>
              <p:blipFill rotWithShape="1">
                <a:blip r:embed="rId7">
                  <a:alphaModFix/>
                </a:blip>
                <a:srcRect b="0" l="0" r="0" t="0"/>
                <a:stretch/>
              </p:blipFill>
              <p:spPr>
                <a:xfrm>
                  <a:off x="3671084" y="3682531"/>
                  <a:ext cx="263634" cy="26363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Dice free to use clip art - Clipartix" id="326" name="Google Shape;326;p11"/>
                <p:cNvPicPr preferRelativeResize="0"/>
                <p:nvPr/>
              </p:nvPicPr>
              <p:blipFill rotWithShape="1">
                <a:blip r:embed="rId6">
                  <a:alphaModFix/>
                </a:blip>
                <a:srcRect b="0" l="0" r="0" t="0"/>
                <a:stretch/>
              </p:blipFill>
              <p:spPr>
                <a:xfrm>
                  <a:off x="2143314" y="3043889"/>
                  <a:ext cx="367810" cy="35335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</p:grpSp>
      <p:pic>
        <p:nvPicPr>
          <p:cNvPr descr="Corona, Green, Dotted, Icon, Virus, Pandemic, Epidemic" id="327" name="Google Shape;327;p1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180491" y="2394929"/>
            <a:ext cx="400801" cy="4008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con&#10;&#10;Description automatically generated" id="328" name="Google Shape;328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542447" y="2533271"/>
            <a:ext cx="400800" cy="42410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rona Orange Contour - Free vector graphic on Pixabay" id="329" name="Google Shape;329;p1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271435" y="2834413"/>
            <a:ext cx="309856" cy="309856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11"/>
          <p:cNvSpPr txBox="1"/>
          <p:nvPr/>
        </p:nvSpPr>
        <p:spPr>
          <a:xfrm>
            <a:off x="7112168" y="1870106"/>
            <a:ext cx="12333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ATTTGC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ATTTGC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00B0F0"/>
                </a:solidFill>
                <a:latin typeface="Courier New"/>
                <a:ea typeface="Courier New"/>
                <a:cs typeface="Courier New"/>
                <a:sym typeface="Courier New"/>
              </a:rPr>
              <a:t>C</a:t>
            </a:r>
            <a:r>
              <a:rPr b="1" i="0" lang="en-US" sz="1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TTTGC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b="1" i="0" lang="en-US" sz="1400" u="none" cap="none" strike="noStrike">
                <a:solidFill>
                  <a:srgbClr val="00B0F0"/>
                </a:solidFill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b="1" i="0" lang="en-US" sz="1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TTGC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ATTT</a:t>
            </a:r>
            <a:r>
              <a:rPr b="1" i="0" lang="en-US" sz="1400" u="none" cap="none" strike="noStrike">
                <a:solidFill>
                  <a:srgbClr val="00B0F0"/>
                </a:solidFill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b="1" i="0" lang="en-US" sz="1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ATT</a:t>
            </a:r>
            <a:r>
              <a:rPr b="1" i="0" lang="en-US" sz="1400" u="none" cap="none" strike="noStrike">
                <a:solidFill>
                  <a:srgbClr val="00B0F0"/>
                </a:solidFill>
                <a:latin typeface="Courier New"/>
                <a:ea typeface="Courier New"/>
                <a:cs typeface="Courier New"/>
                <a:sym typeface="Courier New"/>
              </a:rPr>
              <a:t>C</a:t>
            </a:r>
            <a:r>
              <a:rPr b="1" i="0" lang="en-US" sz="1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GC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00B0F0"/>
                </a:solidFill>
                <a:latin typeface="Courier New"/>
                <a:ea typeface="Courier New"/>
                <a:cs typeface="Courier New"/>
                <a:sym typeface="Courier New"/>
              </a:rPr>
              <a:t>T</a:t>
            </a:r>
            <a:r>
              <a:rPr b="1" i="0" lang="en-US" sz="1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TTT</a:t>
            </a:r>
            <a:r>
              <a:rPr b="1" i="0" lang="en-US" sz="1400" u="none" cap="none" strike="noStrike">
                <a:solidFill>
                  <a:srgbClr val="00B0F0"/>
                </a:solidFill>
                <a:latin typeface="Courier New"/>
                <a:ea typeface="Courier New"/>
                <a:cs typeface="Courier New"/>
                <a:sym typeface="Courier New"/>
              </a:rPr>
              <a:t>T</a:t>
            </a:r>
            <a:r>
              <a:rPr b="1" i="0" lang="en-US" sz="1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ATT</a:t>
            </a:r>
            <a:r>
              <a:rPr b="1" i="0" lang="en-US" sz="1400" u="none" cap="none" strike="noStrike">
                <a:solidFill>
                  <a:srgbClr val="00B0F0"/>
                </a:solidFill>
                <a:latin typeface="Courier New"/>
                <a:ea typeface="Courier New"/>
                <a:cs typeface="Courier New"/>
                <a:sym typeface="Courier New"/>
              </a:rPr>
              <a:t>CC</a:t>
            </a:r>
            <a:r>
              <a:rPr b="1" i="0" lang="en-US" sz="1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00B0F0"/>
                </a:solidFill>
                <a:latin typeface="Courier New"/>
                <a:ea typeface="Courier New"/>
                <a:cs typeface="Courier New"/>
                <a:sym typeface="Courier New"/>
              </a:rPr>
              <a:t>C</a:t>
            </a:r>
            <a:r>
              <a:rPr b="1" i="0" lang="en-US" sz="1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TTTGC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00B0F0"/>
                </a:solidFill>
                <a:latin typeface="Courier New"/>
                <a:ea typeface="Courier New"/>
                <a:cs typeface="Courier New"/>
                <a:sym typeface="Courier New"/>
              </a:rPr>
              <a:t>CC</a:t>
            </a:r>
            <a:r>
              <a:rPr b="1" i="0" lang="en-US" sz="1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TTGC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00B0F0"/>
                </a:solidFill>
                <a:latin typeface="Courier New"/>
                <a:ea typeface="Courier New"/>
                <a:cs typeface="Courier New"/>
                <a:sym typeface="Courier New"/>
              </a:rPr>
              <a:t>C</a:t>
            </a:r>
            <a:r>
              <a:rPr b="1" i="0" lang="en-US" sz="1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TTT</a:t>
            </a:r>
            <a:r>
              <a:rPr b="1" i="0" lang="en-US" sz="1400" u="none" cap="none" strike="noStrike">
                <a:solidFill>
                  <a:srgbClr val="00B0F0"/>
                </a:solidFill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b="1" i="0" lang="en-US" sz="1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00B0F0"/>
                </a:solidFill>
                <a:latin typeface="Courier New"/>
                <a:ea typeface="Courier New"/>
                <a:cs typeface="Courier New"/>
                <a:sym typeface="Courier New"/>
              </a:rPr>
              <a:t>C</a:t>
            </a:r>
            <a:r>
              <a:rPr b="1" i="0" lang="en-US" sz="1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TTT</a:t>
            </a:r>
            <a:r>
              <a:rPr b="1" i="0" lang="en-US" sz="1400" u="none" cap="none" strike="noStrike">
                <a:solidFill>
                  <a:srgbClr val="00B0F0"/>
                </a:solidFill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b="1" i="0" lang="en-US" sz="1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00B0F0"/>
                </a:solidFill>
                <a:latin typeface="Courier New"/>
                <a:ea typeface="Courier New"/>
                <a:cs typeface="Courier New"/>
                <a:sym typeface="Courier New"/>
              </a:rPr>
              <a:t>C</a:t>
            </a:r>
            <a:r>
              <a:rPr b="1" i="0" lang="en-US" sz="1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TTTG</a:t>
            </a:r>
            <a:r>
              <a:rPr b="1" i="0" lang="en-US" sz="1400" u="none" cap="none" strike="noStrike">
                <a:solidFill>
                  <a:srgbClr val="00B0F0"/>
                </a:solidFill>
                <a:latin typeface="Courier New"/>
                <a:ea typeface="Courier New"/>
                <a:cs typeface="Courier New"/>
                <a:sym typeface="Courier New"/>
              </a:rPr>
              <a:t>A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00B0F0"/>
                </a:solidFill>
                <a:latin typeface="Courier New"/>
                <a:ea typeface="Courier New"/>
                <a:cs typeface="Courier New"/>
                <a:sym typeface="Courier New"/>
              </a:rPr>
              <a:t>C</a:t>
            </a:r>
            <a:r>
              <a:rPr b="1" i="0" lang="en-US" sz="1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TTT</a:t>
            </a:r>
            <a:r>
              <a:rPr b="1" i="0" lang="en-US" sz="1400" u="none" cap="none" strike="noStrike">
                <a:solidFill>
                  <a:srgbClr val="00B0F0"/>
                </a:solidFill>
                <a:latin typeface="Courier New"/>
                <a:ea typeface="Courier New"/>
                <a:cs typeface="Courier New"/>
                <a:sym typeface="Courier New"/>
              </a:rPr>
              <a:t>T</a:t>
            </a:r>
            <a:r>
              <a:rPr b="1" i="0" lang="en-US" sz="1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hart, bubble chart&#10;&#10;Description automatically generated" id="331" name="Google Shape;331;p11"/>
          <p:cNvPicPr preferRelativeResize="0"/>
          <p:nvPr/>
        </p:nvPicPr>
        <p:blipFill rotWithShape="1">
          <a:blip r:embed="rId4">
            <a:alphaModFix/>
          </a:blip>
          <a:srcRect b="3767" l="52485" r="16771" t="90413"/>
          <a:stretch/>
        </p:blipFill>
        <p:spPr>
          <a:xfrm>
            <a:off x="4114475" y="3012169"/>
            <a:ext cx="1541594" cy="292020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11"/>
          <p:cNvSpPr txBox="1"/>
          <p:nvPr>
            <p:ph type="title"/>
          </p:nvPr>
        </p:nvSpPr>
        <p:spPr>
          <a:xfrm>
            <a:off x="688657" y="295656"/>
            <a:ext cx="78237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Font typeface="Poppins"/>
              <a:buNone/>
            </a:pPr>
            <a:r>
              <a:rPr lang="en-US"/>
              <a:t>Within-host pathogen evolution</a:t>
            </a:r>
            <a:endParaRPr/>
          </a:p>
        </p:txBody>
      </p:sp>
      <p:pic>
        <p:nvPicPr>
          <p:cNvPr descr="Icon&#10;&#10;Description automatically generated" id="333" name="Google Shape;333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02343" y="2734898"/>
            <a:ext cx="685800" cy="685798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11"/>
          <p:cNvSpPr txBox="1"/>
          <p:nvPr/>
        </p:nvSpPr>
        <p:spPr>
          <a:xfrm>
            <a:off x="1474220" y="2968910"/>
            <a:ext cx="6630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-US" sz="9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ATTTGC</a:t>
            </a:r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5" name="Google Shape;335;p11"/>
          <p:cNvSpPr txBox="1"/>
          <p:nvPr/>
        </p:nvSpPr>
        <p:spPr>
          <a:xfrm>
            <a:off x="2086472" y="4509335"/>
            <a:ext cx="14097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US" sz="1100" u="none" cap="none" strike="noStrik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rPr>
              <a:t>Time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" name="Google Shape;336;p11"/>
          <p:cNvSpPr/>
          <p:nvPr/>
        </p:nvSpPr>
        <p:spPr>
          <a:xfrm>
            <a:off x="1745242" y="4664452"/>
            <a:ext cx="2051100" cy="92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12"/>
          <p:cNvSpPr/>
          <p:nvPr/>
        </p:nvSpPr>
        <p:spPr>
          <a:xfrm>
            <a:off x="1215788" y="4287740"/>
            <a:ext cx="2781600" cy="5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247650" lvl="0" marL="254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500"/>
              <a:buFont typeface="Arial"/>
              <a:buChar char="•"/>
            </a:pPr>
            <a:r>
              <a:rPr b="0" i="0" lang="en-US" sz="1500" u="none" cap="none" strike="noStrik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Random variation generated by mutations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43" name="Google Shape;343;p12"/>
          <p:cNvGrpSpPr/>
          <p:nvPr/>
        </p:nvGrpSpPr>
        <p:grpSpPr>
          <a:xfrm>
            <a:off x="1290152" y="1165639"/>
            <a:ext cx="2014238" cy="6135947"/>
            <a:chOff x="1389499" y="2036256"/>
            <a:chExt cx="2565582" cy="8272815"/>
          </a:xfrm>
        </p:grpSpPr>
        <p:pic>
          <p:nvPicPr>
            <p:cNvPr descr="Shape&#10;&#10;Description automatically generated" id="344" name="Google Shape;344;p12"/>
            <p:cNvPicPr preferRelativeResize="0"/>
            <p:nvPr/>
          </p:nvPicPr>
          <p:blipFill rotWithShape="1">
            <a:blip r:embed="rId3">
              <a:alphaModFix/>
            </a:blip>
            <a:srcRect b="7681" l="29913" r="30017" t="0"/>
            <a:stretch/>
          </p:blipFill>
          <p:spPr>
            <a:xfrm>
              <a:off x="1389499" y="2036256"/>
              <a:ext cx="1579069" cy="39291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orona, Green, Dotted, Icon, Virus, Pandemic, Epidemic" id="345" name="Google Shape;345;p1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738452" y="2853249"/>
              <a:ext cx="534400" cy="534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con&#10;&#10;Description automatically generated" id="346" name="Google Shape;346;p1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257803" y="2960827"/>
              <a:ext cx="534399" cy="5654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orona Orange Contour - Free vector graphic on Pixabay" id="347" name="Google Shape;347;p12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920957" y="3417135"/>
              <a:ext cx="413142" cy="41314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8" name="Google Shape;348;p12"/>
            <p:cNvSpPr txBox="1"/>
            <p:nvPr/>
          </p:nvSpPr>
          <p:spPr>
            <a:xfrm>
              <a:off x="2973481" y="2080671"/>
              <a:ext cx="981600" cy="822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ATTTGC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ATTTGC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rgbClr val="00B0F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C</a:t>
              </a:r>
              <a:r>
                <a:rPr b="1" i="0" lang="en-US" sz="1400" u="none" cap="none" strike="noStrike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TTTGC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A</a:t>
              </a:r>
              <a:r>
                <a:rPr b="1" i="0" lang="en-US" sz="1400" u="none" cap="none" strike="noStrike">
                  <a:solidFill>
                    <a:srgbClr val="00B0F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A</a:t>
              </a:r>
              <a:r>
                <a:rPr b="1" i="0" lang="en-US" sz="1400" u="none" cap="none" strike="noStrike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TTGC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ATTT</a:t>
              </a:r>
              <a:r>
                <a:rPr b="1" i="0" lang="en-US" sz="1400" u="none" cap="none" strike="noStrike">
                  <a:solidFill>
                    <a:srgbClr val="00B0F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A</a:t>
              </a:r>
              <a:r>
                <a:rPr b="1" i="0" lang="en-US" sz="1400" u="none" cap="none" strike="noStrike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C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ATT</a:t>
              </a:r>
              <a:r>
                <a:rPr b="1" i="0" lang="en-US" sz="1400" u="none" cap="none" strike="noStrike">
                  <a:solidFill>
                    <a:srgbClr val="00B0F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C</a:t>
              </a:r>
              <a:r>
                <a:rPr b="1" i="0" lang="en-US" sz="1400" u="none" cap="none" strike="noStrike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GC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rgbClr val="00B0F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T</a:t>
              </a:r>
              <a:r>
                <a:rPr b="1" i="0" lang="en-US" sz="1400" u="none" cap="none" strike="noStrike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TTT</a:t>
              </a:r>
              <a:r>
                <a:rPr b="1" i="0" lang="en-US" sz="1400" u="none" cap="none" strike="noStrike">
                  <a:solidFill>
                    <a:srgbClr val="00B0F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T</a:t>
              </a:r>
              <a:r>
                <a:rPr b="1" i="0" lang="en-US" sz="1400" u="none" cap="none" strike="noStrike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C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ATT</a:t>
              </a:r>
              <a:r>
                <a:rPr b="1" i="0" lang="en-US" sz="1400" u="none" cap="none" strike="noStrike">
                  <a:solidFill>
                    <a:srgbClr val="00B0F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CC</a:t>
              </a:r>
              <a:r>
                <a:rPr b="1" i="0" lang="en-US" sz="1400" u="none" cap="none" strike="noStrike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C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rgbClr val="00B0F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C</a:t>
              </a:r>
              <a:r>
                <a:rPr b="1" i="0" lang="en-US" sz="1400" u="none" cap="none" strike="noStrike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TTTGC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rgbClr val="00B0F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CC</a:t>
              </a:r>
              <a:r>
                <a:rPr b="1" i="0" lang="en-US" sz="1400" u="none" cap="none" strike="noStrike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TTGC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rgbClr val="00B0F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C</a:t>
              </a:r>
              <a:r>
                <a:rPr b="1" i="0" lang="en-US" sz="1400" u="none" cap="none" strike="noStrike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TTT</a:t>
              </a:r>
              <a:r>
                <a:rPr b="1" i="0" lang="en-US" sz="1400" u="none" cap="none" strike="noStrike">
                  <a:solidFill>
                    <a:srgbClr val="00B0F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A</a:t>
              </a:r>
              <a:r>
                <a:rPr b="1" i="0" lang="en-US" sz="1400" u="none" cap="none" strike="noStrike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C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rgbClr val="00B0F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C</a:t>
              </a:r>
              <a:r>
                <a:rPr b="1" i="0" lang="en-US" sz="1400" u="none" cap="none" strike="noStrike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TTT</a:t>
              </a:r>
              <a:r>
                <a:rPr b="1" i="0" lang="en-US" sz="1400" u="none" cap="none" strike="noStrike">
                  <a:solidFill>
                    <a:srgbClr val="00B0F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A</a:t>
              </a:r>
              <a:r>
                <a:rPr b="1" i="0" lang="en-US" sz="1400" u="none" cap="none" strike="noStrike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C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rgbClr val="00B0F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C</a:t>
              </a:r>
              <a:r>
                <a:rPr b="1" i="0" lang="en-US" sz="1400" u="none" cap="none" strike="noStrike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TTTG</a:t>
              </a:r>
              <a:r>
                <a:rPr b="1" i="0" lang="en-US" sz="1400" u="none" cap="none" strike="noStrike">
                  <a:solidFill>
                    <a:srgbClr val="00B0F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A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rgbClr val="00B0F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C</a:t>
              </a:r>
              <a:r>
                <a:rPr b="1" i="0" lang="en-US" sz="1400" u="none" cap="none" strike="noStrike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TTT</a:t>
              </a:r>
              <a:r>
                <a:rPr b="1" i="0" lang="en-US" sz="1400" u="none" cap="none" strike="noStrike">
                  <a:solidFill>
                    <a:srgbClr val="00B0F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T</a:t>
              </a:r>
              <a:r>
                <a:rPr b="1" i="0" lang="en-US" sz="1400" u="none" cap="none" strike="noStrike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C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Dice free to use clip art - Clipartix" id="349" name="Google Shape;349;p12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 rot="935340">
              <a:off x="2430630" y="2249715"/>
              <a:ext cx="500053" cy="4803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50" name="Google Shape;350;p12"/>
          <p:cNvSpPr txBox="1"/>
          <p:nvPr>
            <p:ph type="title"/>
          </p:nvPr>
        </p:nvSpPr>
        <p:spPr>
          <a:xfrm>
            <a:off x="688657" y="295656"/>
            <a:ext cx="78237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Font typeface="Poppins"/>
              <a:buNone/>
            </a:pPr>
            <a:r>
              <a:rPr lang="en-US"/>
              <a:t>Selection acts on w</a:t>
            </a:r>
            <a:r>
              <a:rPr lang="en-US">
                <a:latin typeface="Poppins"/>
                <a:ea typeface="Poppins"/>
                <a:cs typeface="Poppins"/>
                <a:sym typeface="Poppins"/>
              </a:rPr>
              <a:t>ithin-host diversity</a:t>
            </a:r>
            <a:endParaRPr/>
          </a:p>
        </p:txBody>
      </p:sp>
      <p:sp>
        <p:nvSpPr>
          <p:cNvPr id="351" name="Google Shape;351;p12"/>
          <p:cNvSpPr/>
          <p:nvPr/>
        </p:nvSpPr>
        <p:spPr>
          <a:xfrm>
            <a:off x="4474676" y="4287740"/>
            <a:ext cx="3696600" cy="5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247650" lvl="0" marL="254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500"/>
              <a:buFont typeface="Arial"/>
              <a:buChar char="•"/>
            </a:pPr>
            <a:r>
              <a:rPr b="0" i="0" lang="en-US" sz="1500" u="none" cap="none" strike="noStrik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Selection pressure from immunity acts on diverse viral population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52" name="Google Shape;352;p12"/>
          <p:cNvGrpSpPr/>
          <p:nvPr/>
        </p:nvGrpSpPr>
        <p:grpSpPr>
          <a:xfrm>
            <a:off x="5394396" y="1077098"/>
            <a:ext cx="2057473" cy="3205961"/>
            <a:chOff x="4858009" y="2332780"/>
            <a:chExt cx="2743297" cy="4274615"/>
          </a:xfrm>
        </p:grpSpPr>
        <p:sp>
          <p:nvSpPr>
            <p:cNvPr id="353" name="Google Shape;353;p12"/>
            <p:cNvSpPr txBox="1"/>
            <p:nvPr/>
          </p:nvSpPr>
          <p:spPr>
            <a:xfrm>
              <a:off x="5481366" y="2492595"/>
              <a:ext cx="1229400" cy="411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sngStrike">
                  <a:solidFill>
                    <a:srgbClr val="FF00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ATTTGC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sngStrike">
                  <a:solidFill>
                    <a:srgbClr val="FF00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ATTTGC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sngStrike">
                  <a:solidFill>
                    <a:srgbClr val="FF00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GTTTGC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A</a:t>
              </a:r>
              <a:r>
                <a:rPr b="1" i="0" lang="en-US" sz="1400" u="none" cap="none" strike="noStrike">
                  <a:solidFill>
                    <a:srgbClr val="00B0F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A</a:t>
              </a:r>
              <a:r>
                <a:rPr b="1" i="0" lang="en-US" sz="1400" u="none" cap="none" strike="noStrike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TTGC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chemeClr val="dk1"/>
                  </a:solidFill>
                  <a:highlight>
                    <a:srgbClr val="00FFF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ATTT</a:t>
              </a:r>
              <a:r>
                <a:rPr b="1" i="0" lang="en-US" sz="1400" u="none" cap="none" strike="noStrike">
                  <a:solidFill>
                    <a:srgbClr val="00B0F0"/>
                  </a:solidFill>
                  <a:highlight>
                    <a:srgbClr val="00FFF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A</a:t>
              </a:r>
              <a:r>
                <a:rPr b="1" i="0" lang="en-US" sz="1400" u="none" cap="none" strike="noStrike">
                  <a:solidFill>
                    <a:schemeClr val="dk1"/>
                  </a:solidFill>
                  <a:highlight>
                    <a:srgbClr val="00FFF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C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sngStrike">
                  <a:solidFill>
                    <a:srgbClr val="FF00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ATTCGC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rgbClr val="00B0F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T</a:t>
              </a:r>
              <a:r>
                <a:rPr b="1" i="0" lang="en-US" sz="1400" u="none" cap="none" strike="noStrike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TTT</a:t>
              </a:r>
              <a:r>
                <a:rPr b="1" i="0" lang="en-US" sz="1400" u="none" cap="none" strike="noStrike">
                  <a:solidFill>
                    <a:srgbClr val="00B0F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T</a:t>
              </a:r>
              <a:r>
                <a:rPr b="1" i="0" lang="en-US" sz="1400" u="none" cap="none" strike="noStrike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C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ATT</a:t>
              </a:r>
              <a:r>
                <a:rPr b="1" i="0" lang="en-US" sz="1400" u="none" cap="none" strike="noStrike">
                  <a:solidFill>
                    <a:srgbClr val="00B0F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CC</a:t>
              </a:r>
              <a:r>
                <a:rPr b="1" i="0" lang="en-US" sz="1400" u="none" cap="none" strike="noStrike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C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rgbClr val="00B0F0"/>
                  </a:solidFill>
                  <a:highlight>
                    <a:srgbClr val="00FFF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C</a:t>
              </a:r>
              <a:r>
                <a:rPr b="1" i="0" lang="en-US" sz="1400" u="none" cap="none" strike="noStrike">
                  <a:solidFill>
                    <a:schemeClr val="dk1"/>
                  </a:solidFill>
                  <a:highlight>
                    <a:srgbClr val="00FFF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TTTGC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rgbClr val="00B0F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CC</a:t>
              </a:r>
              <a:r>
                <a:rPr b="1" i="0" lang="en-US" sz="1400" u="none" cap="none" strike="noStrike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TTGC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sngStrike">
                  <a:solidFill>
                    <a:srgbClr val="FF00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CTTTTC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rgbClr val="00B0F0"/>
                  </a:solidFill>
                  <a:highlight>
                    <a:srgbClr val="FFFF00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C</a:t>
              </a:r>
              <a:r>
                <a:rPr b="1" i="0" lang="en-US" sz="1400" u="none" cap="none" strike="noStrike">
                  <a:solidFill>
                    <a:schemeClr val="dk1"/>
                  </a:solidFill>
                  <a:highlight>
                    <a:srgbClr val="FFFF00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TTT</a:t>
              </a:r>
              <a:r>
                <a:rPr b="1" i="0" lang="en-US" sz="1400" u="none" cap="none" strike="noStrike">
                  <a:solidFill>
                    <a:srgbClr val="00B0F0"/>
                  </a:solidFill>
                  <a:highlight>
                    <a:srgbClr val="FFFF00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A</a:t>
              </a:r>
              <a:r>
                <a:rPr b="1" i="0" lang="en-US" sz="1400" u="none" cap="none" strike="noStrike">
                  <a:solidFill>
                    <a:schemeClr val="dk1"/>
                  </a:solidFill>
                  <a:highlight>
                    <a:srgbClr val="FFFF00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C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sngStrike">
                  <a:solidFill>
                    <a:srgbClr val="FF00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CTTTGA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sngStrike">
                  <a:solidFill>
                    <a:srgbClr val="FF00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CTTTTC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" name="Google Shape;354;p12"/>
            <p:cNvSpPr/>
            <p:nvPr/>
          </p:nvSpPr>
          <p:spPr>
            <a:xfrm flipH="1">
              <a:off x="6456424" y="2936011"/>
              <a:ext cx="441667" cy="591177"/>
            </a:xfrm>
            <a:prstGeom prst="lightningBolt">
              <a:avLst/>
            </a:prstGeom>
            <a:solidFill>
              <a:srgbClr val="FFFF00"/>
            </a:solidFill>
            <a:ln cap="flat" cmpd="sng" w="1077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55" name="Google Shape;355;p12"/>
            <p:cNvSpPr/>
            <p:nvPr/>
          </p:nvSpPr>
          <p:spPr>
            <a:xfrm flipH="1">
              <a:off x="6411200" y="4584305"/>
              <a:ext cx="591326" cy="591176"/>
            </a:xfrm>
            <a:prstGeom prst="lightningBolt">
              <a:avLst/>
            </a:prstGeom>
            <a:solidFill>
              <a:srgbClr val="FFFF00"/>
            </a:solidFill>
            <a:ln cap="flat" cmpd="sng" w="1077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56" name="Google Shape;356;p12"/>
            <p:cNvSpPr/>
            <p:nvPr/>
          </p:nvSpPr>
          <p:spPr>
            <a:xfrm flipH="1">
              <a:off x="6411201" y="2332780"/>
              <a:ext cx="441666" cy="493614"/>
            </a:xfrm>
            <a:prstGeom prst="lightningBolt">
              <a:avLst/>
            </a:prstGeom>
            <a:solidFill>
              <a:srgbClr val="FFFF00"/>
            </a:solidFill>
            <a:ln cap="flat" cmpd="sng" w="1077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pic>
          <p:nvPicPr>
            <p:cNvPr descr="Antibody  free icon" id="357" name="Google Shape;357;p12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6898091" y="2985187"/>
              <a:ext cx="703215" cy="5913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ntibody  free icon" id="358" name="Google Shape;358;p12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4890039" y="4414163"/>
              <a:ext cx="591327" cy="59132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9" name="Google Shape;359;p12"/>
            <p:cNvSpPr/>
            <p:nvPr/>
          </p:nvSpPr>
          <p:spPr>
            <a:xfrm flipH="1">
              <a:off x="5000770" y="3768683"/>
              <a:ext cx="441667" cy="493627"/>
            </a:xfrm>
            <a:prstGeom prst="lightningBolt">
              <a:avLst/>
            </a:prstGeom>
            <a:solidFill>
              <a:srgbClr val="FFFF00"/>
            </a:solidFill>
            <a:ln cap="flat" cmpd="sng" w="1077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pic>
          <p:nvPicPr>
            <p:cNvPr descr="A picture containing text&#10;&#10;Description automatically generated" id="360" name="Google Shape;360;p12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4858009" y="3006841"/>
              <a:ext cx="580282" cy="5974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 picture containing text&#10;&#10;Description automatically generated" id="361" name="Google Shape;361;p12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6443681" y="5228908"/>
              <a:ext cx="580282" cy="5974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tcell graphic" id="362" name="Google Shape;362;p12"/>
            <p:cNvPicPr preferRelativeResize="0"/>
            <p:nvPr/>
          </p:nvPicPr>
          <p:blipFill rotWithShape="1">
            <a:blip r:embed="rId10">
              <a:alphaModFix/>
            </a:blip>
            <a:srcRect b="41976" l="0" r="78655" t="12145"/>
            <a:stretch/>
          </p:blipFill>
          <p:spPr>
            <a:xfrm>
              <a:off x="6471401" y="3744565"/>
              <a:ext cx="559195" cy="4875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tcell graphic" id="363" name="Google Shape;363;p12"/>
            <p:cNvPicPr preferRelativeResize="0"/>
            <p:nvPr/>
          </p:nvPicPr>
          <p:blipFill rotWithShape="1">
            <a:blip r:embed="rId10">
              <a:alphaModFix/>
            </a:blip>
            <a:srcRect b="41976" l="0" r="78655" t="12145"/>
            <a:stretch/>
          </p:blipFill>
          <p:spPr>
            <a:xfrm>
              <a:off x="6411200" y="5865462"/>
              <a:ext cx="559195" cy="48758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Chart, bubble chart&#10;&#10;Description automatically generated" id="364" name="Google Shape;364;p12"/>
          <p:cNvPicPr preferRelativeResize="0"/>
          <p:nvPr/>
        </p:nvPicPr>
        <p:blipFill rotWithShape="1">
          <a:blip r:embed="rId11">
            <a:alphaModFix/>
          </a:blip>
          <a:srcRect b="3767" l="52485" r="16771" t="90413"/>
          <a:stretch/>
        </p:blipFill>
        <p:spPr>
          <a:xfrm>
            <a:off x="3578597" y="2378235"/>
            <a:ext cx="1541594" cy="2920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0"/>
          <p:cNvSpPr txBox="1"/>
          <p:nvPr>
            <p:ph type="title"/>
          </p:nvPr>
        </p:nvSpPr>
        <p:spPr>
          <a:xfrm>
            <a:off x="189689" y="842878"/>
            <a:ext cx="2210700" cy="345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Poppins"/>
              <a:buNone/>
            </a:pPr>
            <a:r>
              <a:rPr lang="en-US"/>
              <a:t>Outline</a:t>
            </a:r>
            <a:endParaRPr/>
          </a:p>
        </p:txBody>
      </p:sp>
      <p:sp>
        <p:nvSpPr>
          <p:cNvPr id="370" name="Google Shape;370;p40"/>
          <p:cNvSpPr txBox="1"/>
          <p:nvPr>
            <p:ph idx="1" type="body"/>
          </p:nvPr>
        </p:nvSpPr>
        <p:spPr>
          <a:xfrm>
            <a:off x="2901951" y="648081"/>
            <a:ext cx="5486400" cy="384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-260350" lvl="0" marL="3429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300"/>
              <a:buFont typeface="Arial"/>
              <a:buChar char="•"/>
            </a:pPr>
            <a:r>
              <a:rPr lang="en-US" sz="2100">
                <a:solidFill>
                  <a:schemeClr val="accent3"/>
                </a:solidFill>
              </a:rPr>
              <a:t>Evolution across scales</a:t>
            </a:r>
            <a:endParaRPr>
              <a:solidFill>
                <a:schemeClr val="accent3"/>
              </a:solidFill>
            </a:endParaRPr>
          </a:p>
          <a:p>
            <a:pPr indent="-260350" lvl="0" marL="3429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300"/>
              <a:buFont typeface="Arial"/>
              <a:buChar char="•"/>
            </a:pPr>
            <a:r>
              <a:rPr b="1" lang="en-US" sz="2100"/>
              <a:t>Different types of mutations</a:t>
            </a:r>
            <a:endParaRPr b="1"/>
          </a:p>
          <a:p>
            <a:pPr indent="-260350" lvl="0" marL="3429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300"/>
              <a:buFont typeface="Arial"/>
              <a:buChar char="•"/>
            </a:pPr>
            <a:r>
              <a:rPr lang="en-US" sz="2100">
                <a:solidFill>
                  <a:schemeClr val="accent3"/>
                </a:solidFill>
              </a:rPr>
              <a:t>Evolution within and between hosts</a:t>
            </a:r>
            <a:endParaRPr>
              <a:solidFill>
                <a:schemeClr val="accent3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raphical user interface&#10;&#10;Description automatically generated with medium confidence" id="375" name="Google Shape;375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59636" y="2996946"/>
            <a:ext cx="5667667" cy="1647910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13"/>
          <p:cNvSpPr txBox="1"/>
          <p:nvPr/>
        </p:nvSpPr>
        <p:spPr>
          <a:xfrm>
            <a:off x="6785004" y="3207961"/>
            <a:ext cx="1734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1" lang="en-US" sz="1300" u="none" cap="none" strike="noStrike">
                <a:solidFill>
                  <a:schemeClr val="accent6"/>
                </a:solidFill>
                <a:latin typeface="Poppins Light"/>
                <a:ea typeface="Poppins Light"/>
                <a:cs typeface="Poppins Light"/>
                <a:sym typeface="Poppins Light"/>
              </a:rPr>
              <a:t>Nucleotides</a:t>
            </a:r>
            <a:endParaRPr b="0" i="1" sz="1300" u="none" cap="none" strike="noStrike">
              <a:solidFill>
                <a:schemeClr val="accent6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377" name="Google Shape;377;p13"/>
          <p:cNvSpPr txBox="1"/>
          <p:nvPr/>
        </p:nvSpPr>
        <p:spPr>
          <a:xfrm>
            <a:off x="6785004" y="3461011"/>
            <a:ext cx="1734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1" lang="en-US" sz="1300" u="none" cap="none" strike="noStrike">
                <a:solidFill>
                  <a:schemeClr val="accent6"/>
                </a:solidFill>
                <a:latin typeface="Poppins Light"/>
                <a:ea typeface="Poppins Light"/>
                <a:cs typeface="Poppins Light"/>
                <a:sym typeface="Poppins Light"/>
              </a:rPr>
              <a:t>Amino acids</a:t>
            </a:r>
            <a:endParaRPr b="0" i="1" sz="1300" u="none" cap="none" strike="noStrike">
              <a:solidFill>
                <a:schemeClr val="accent6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378" name="Google Shape;378;p13"/>
          <p:cNvSpPr txBox="1"/>
          <p:nvPr/>
        </p:nvSpPr>
        <p:spPr>
          <a:xfrm>
            <a:off x="731973" y="3337282"/>
            <a:ext cx="108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rPr>
              <a:t>Sample 1</a:t>
            </a:r>
            <a:endParaRPr b="0" i="0" sz="1300" u="none" cap="none" strike="noStrike">
              <a:solidFill>
                <a:schemeClr val="accent6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79" name="Google Shape;379;p13"/>
          <p:cNvSpPr txBox="1"/>
          <p:nvPr/>
        </p:nvSpPr>
        <p:spPr>
          <a:xfrm>
            <a:off x="731973" y="3870109"/>
            <a:ext cx="108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rPr>
              <a:t>Sample 2</a:t>
            </a:r>
            <a:endParaRPr b="0" i="0" sz="1300" u="none" cap="none" strike="noStrike">
              <a:solidFill>
                <a:schemeClr val="accent6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80" name="Google Shape;380;p13"/>
          <p:cNvSpPr txBox="1"/>
          <p:nvPr>
            <p:ph type="title"/>
          </p:nvPr>
        </p:nvSpPr>
        <p:spPr>
          <a:xfrm>
            <a:off x="688657" y="295656"/>
            <a:ext cx="78237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Font typeface="Poppins"/>
              <a:buNone/>
            </a:pPr>
            <a:r>
              <a:rPr lang="en-US"/>
              <a:t>Types of mutations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raphical user interface&#10;&#10;Description automatically generated with medium confidence" id="385" name="Google Shape;385;g11a9de423e1_1_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59636" y="2996946"/>
            <a:ext cx="5667667" cy="1647910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g11a9de423e1_1_17"/>
          <p:cNvSpPr txBox="1"/>
          <p:nvPr/>
        </p:nvSpPr>
        <p:spPr>
          <a:xfrm>
            <a:off x="685800" y="1879092"/>
            <a:ext cx="54240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247650" lvl="0" marL="254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9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No change on protein level </a:t>
            </a:r>
            <a:endParaRPr b="0" i="0" sz="18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47650" lvl="0" marL="254000" marR="0" rtl="0" algn="l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595959"/>
              </a:buClr>
              <a:buSzPts val="19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Mostly neutral</a:t>
            </a:r>
            <a:endParaRPr b="0" i="0" sz="18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7" name="Google Shape;387;g11a9de423e1_1_17"/>
          <p:cNvSpPr txBox="1"/>
          <p:nvPr/>
        </p:nvSpPr>
        <p:spPr>
          <a:xfrm>
            <a:off x="688657" y="1301065"/>
            <a:ext cx="47622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2100" u="none" cap="none" strike="noStrik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rPr>
              <a:t>1. Synonymous (‘S’) mutations</a:t>
            </a:r>
            <a:endParaRPr b="1" i="0" sz="2100" u="none" cap="none" strike="noStrik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8" name="Google Shape;388;g11a9de423e1_1_17"/>
          <p:cNvSpPr/>
          <p:nvPr/>
        </p:nvSpPr>
        <p:spPr>
          <a:xfrm>
            <a:off x="3410797" y="3046478"/>
            <a:ext cx="175500" cy="13638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89" name="Google Shape;389;g11a9de423e1_1_17"/>
          <p:cNvSpPr txBox="1"/>
          <p:nvPr/>
        </p:nvSpPr>
        <p:spPr>
          <a:xfrm>
            <a:off x="6785004" y="3207961"/>
            <a:ext cx="1734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1" lang="en-US" sz="1300" u="none" cap="none" strike="noStrike">
                <a:solidFill>
                  <a:schemeClr val="accent6"/>
                </a:solidFill>
                <a:latin typeface="Poppins Light"/>
                <a:ea typeface="Poppins Light"/>
                <a:cs typeface="Poppins Light"/>
                <a:sym typeface="Poppins Light"/>
              </a:rPr>
              <a:t>Nucleotides</a:t>
            </a:r>
            <a:endParaRPr b="0" i="1" sz="1300" u="none" cap="none" strike="noStrike">
              <a:solidFill>
                <a:schemeClr val="accent6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390" name="Google Shape;390;g11a9de423e1_1_17"/>
          <p:cNvSpPr txBox="1"/>
          <p:nvPr/>
        </p:nvSpPr>
        <p:spPr>
          <a:xfrm>
            <a:off x="6785004" y="3461011"/>
            <a:ext cx="1734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1" lang="en-US" sz="1300" u="none" cap="none" strike="noStrike">
                <a:solidFill>
                  <a:schemeClr val="accent6"/>
                </a:solidFill>
                <a:latin typeface="Poppins Light"/>
                <a:ea typeface="Poppins Light"/>
                <a:cs typeface="Poppins Light"/>
                <a:sym typeface="Poppins Light"/>
              </a:rPr>
              <a:t>Amino acids</a:t>
            </a:r>
            <a:endParaRPr b="0" i="1" sz="1300" u="none" cap="none" strike="noStrike">
              <a:solidFill>
                <a:schemeClr val="accent6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391" name="Google Shape;391;g11a9de423e1_1_17"/>
          <p:cNvSpPr txBox="1"/>
          <p:nvPr/>
        </p:nvSpPr>
        <p:spPr>
          <a:xfrm>
            <a:off x="731973" y="3337282"/>
            <a:ext cx="108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rPr>
              <a:t>Sample 1</a:t>
            </a:r>
            <a:endParaRPr b="0" i="0" sz="1300" u="none" cap="none" strike="noStrike">
              <a:solidFill>
                <a:schemeClr val="accent6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92" name="Google Shape;392;g11a9de423e1_1_17"/>
          <p:cNvSpPr txBox="1"/>
          <p:nvPr/>
        </p:nvSpPr>
        <p:spPr>
          <a:xfrm>
            <a:off x="731973" y="3870109"/>
            <a:ext cx="108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rPr>
              <a:t>Sample 2</a:t>
            </a:r>
            <a:endParaRPr b="0" i="0" sz="1300" u="none" cap="none" strike="noStrike">
              <a:solidFill>
                <a:schemeClr val="accent6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93" name="Google Shape;393;g11a9de423e1_1_17"/>
          <p:cNvSpPr txBox="1"/>
          <p:nvPr>
            <p:ph type="title"/>
          </p:nvPr>
        </p:nvSpPr>
        <p:spPr>
          <a:xfrm>
            <a:off x="688657" y="295656"/>
            <a:ext cx="78237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Font typeface="Poppins"/>
              <a:buNone/>
            </a:pPr>
            <a:r>
              <a:rPr lang="en-US"/>
              <a:t>Types of mutations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raphical user interface&#10;&#10;Description automatically generated with medium confidence" id="398" name="Google Shape;398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59636" y="2996946"/>
            <a:ext cx="5667667" cy="1647910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p15"/>
          <p:cNvSpPr txBox="1"/>
          <p:nvPr/>
        </p:nvSpPr>
        <p:spPr>
          <a:xfrm>
            <a:off x="6785004" y="3207961"/>
            <a:ext cx="1734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1" lang="en-US" sz="1300" u="none" cap="none" strike="noStrike">
                <a:solidFill>
                  <a:schemeClr val="accent6"/>
                </a:solidFill>
                <a:latin typeface="Poppins Light"/>
                <a:ea typeface="Poppins Light"/>
                <a:cs typeface="Poppins Light"/>
                <a:sym typeface="Poppins Light"/>
              </a:rPr>
              <a:t>Nucleotides</a:t>
            </a:r>
            <a:endParaRPr b="0" i="1" sz="1300" u="none" cap="none" strike="noStrike">
              <a:solidFill>
                <a:schemeClr val="accent6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400" name="Google Shape;400;p15"/>
          <p:cNvSpPr txBox="1"/>
          <p:nvPr/>
        </p:nvSpPr>
        <p:spPr>
          <a:xfrm>
            <a:off x="6785004" y="3461011"/>
            <a:ext cx="1734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1" lang="en-US" sz="1300" u="none" cap="none" strike="noStrike">
                <a:solidFill>
                  <a:schemeClr val="accent6"/>
                </a:solidFill>
                <a:latin typeface="Poppins Light"/>
                <a:ea typeface="Poppins Light"/>
                <a:cs typeface="Poppins Light"/>
                <a:sym typeface="Poppins Light"/>
              </a:rPr>
              <a:t>Amino acids</a:t>
            </a:r>
            <a:endParaRPr b="0" i="1" sz="1300" u="none" cap="none" strike="noStrike">
              <a:solidFill>
                <a:schemeClr val="accent6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401" name="Google Shape;401;p15"/>
          <p:cNvSpPr txBox="1"/>
          <p:nvPr/>
        </p:nvSpPr>
        <p:spPr>
          <a:xfrm>
            <a:off x="731973" y="3337282"/>
            <a:ext cx="108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rPr>
              <a:t>Sample 1</a:t>
            </a:r>
            <a:endParaRPr b="0" i="0" sz="1300" u="none" cap="none" strike="noStrike">
              <a:solidFill>
                <a:schemeClr val="accent6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02" name="Google Shape;402;p15"/>
          <p:cNvSpPr txBox="1"/>
          <p:nvPr/>
        </p:nvSpPr>
        <p:spPr>
          <a:xfrm>
            <a:off x="731973" y="3870109"/>
            <a:ext cx="108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rPr>
              <a:t>Sample 2</a:t>
            </a:r>
            <a:endParaRPr b="0" i="0" sz="1300" u="none" cap="none" strike="noStrike">
              <a:solidFill>
                <a:schemeClr val="accent6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03" name="Google Shape;403;p15"/>
          <p:cNvSpPr txBox="1"/>
          <p:nvPr/>
        </p:nvSpPr>
        <p:spPr>
          <a:xfrm>
            <a:off x="688657" y="1876208"/>
            <a:ext cx="5424000" cy="10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247650" lvl="0" marL="254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9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Change on protein level 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47650" lvl="0" marL="254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595959"/>
              </a:buClr>
              <a:buSzPts val="19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Mostly deleterious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47650" lvl="0" marL="254000" marR="0" rtl="0" algn="l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595959"/>
              </a:buClr>
              <a:buSzPts val="19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Can be adaptive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15"/>
          <p:cNvSpPr txBox="1"/>
          <p:nvPr/>
        </p:nvSpPr>
        <p:spPr>
          <a:xfrm>
            <a:off x="688657" y="1301065"/>
            <a:ext cx="75171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en-US" sz="2100" u="none" cap="none" strike="noStrik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rPr>
              <a:t>2. Non-synonymous (‘NS’) mutations</a:t>
            </a:r>
            <a:endParaRPr b="1" i="0" sz="2100" u="none" cap="none" strike="noStrik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5" name="Google Shape;405;p15"/>
          <p:cNvSpPr txBox="1"/>
          <p:nvPr>
            <p:ph type="title"/>
          </p:nvPr>
        </p:nvSpPr>
        <p:spPr>
          <a:xfrm>
            <a:off x="688657" y="295656"/>
            <a:ext cx="78237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Font typeface="Poppins"/>
              <a:buNone/>
            </a:pPr>
            <a:r>
              <a:rPr lang="en-US">
                <a:latin typeface="Poppins"/>
                <a:ea typeface="Poppins"/>
                <a:cs typeface="Poppins"/>
                <a:sym typeface="Poppins"/>
              </a:rPr>
              <a:t>Types of mutations</a:t>
            </a:r>
            <a:endParaRPr/>
          </a:p>
        </p:txBody>
      </p:sp>
      <p:sp>
        <p:nvSpPr>
          <p:cNvPr id="406" name="Google Shape;406;p15"/>
          <p:cNvSpPr/>
          <p:nvPr/>
        </p:nvSpPr>
        <p:spPr>
          <a:xfrm>
            <a:off x="4642081" y="3082522"/>
            <a:ext cx="164700" cy="13638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16"/>
          <p:cNvSpPr txBox="1"/>
          <p:nvPr>
            <p:ph type="title"/>
          </p:nvPr>
        </p:nvSpPr>
        <p:spPr>
          <a:xfrm>
            <a:off x="688657" y="295656"/>
            <a:ext cx="78237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Font typeface="Poppins"/>
              <a:buNone/>
            </a:pPr>
            <a:r>
              <a:rPr lang="en-US"/>
              <a:t>Most mutations are deleterious</a:t>
            </a:r>
            <a:endParaRPr/>
          </a:p>
        </p:txBody>
      </p:sp>
      <p:grpSp>
        <p:nvGrpSpPr>
          <p:cNvPr id="413" name="Google Shape;413;p16"/>
          <p:cNvGrpSpPr/>
          <p:nvPr/>
        </p:nvGrpSpPr>
        <p:grpSpPr>
          <a:xfrm>
            <a:off x="2455820" y="1064064"/>
            <a:ext cx="4008978" cy="3783687"/>
            <a:chOff x="1021899" y="2531872"/>
            <a:chExt cx="4166037" cy="3931920"/>
          </a:xfrm>
        </p:grpSpPr>
        <p:grpSp>
          <p:nvGrpSpPr>
            <p:cNvPr id="414" name="Google Shape;414;p16"/>
            <p:cNvGrpSpPr/>
            <p:nvPr/>
          </p:nvGrpSpPr>
          <p:grpSpPr>
            <a:xfrm>
              <a:off x="1021899" y="2531872"/>
              <a:ext cx="4166037" cy="3931920"/>
              <a:chOff x="1060842" y="2340777"/>
              <a:chExt cx="4166037" cy="3931920"/>
            </a:xfrm>
          </p:grpSpPr>
          <p:grpSp>
            <p:nvGrpSpPr>
              <p:cNvPr id="415" name="Google Shape;415;p16"/>
              <p:cNvGrpSpPr/>
              <p:nvPr/>
            </p:nvGrpSpPr>
            <p:grpSpPr>
              <a:xfrm>
                <a:off x="1954241" y="2601943"/>
                <a:ext cx="3272638" cy="3085258"/>
                <a:chOff x="-31335" y="3003013"/>
                <a:chExt cx="4288577" cy="3818886"/>
              </a:xfrm>
            </p:grpSpPr>
            <p:sp>
              <p:nvSpPr>
                <p:cNvPr id="416" name="Google Shape;416;p16"/>
                <p:cNvSpPr txBox="1"/>
                <p:nvPr/>
              </p:nvSpPr>
              <p:spPr>
                <a:xfrm>
                  <a:off x="-31335" y="4377891"/>
                  <a:ext cx="969000" cy="2673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sp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0" lang="en-US" sz="900" u="none" cap="none" strike="noStrike">
                      <a:solidFill>
                        <a:schemeClr val="lt1"/>
                      </a:solidFill>
                      <a:latin typeface="Courier New"/>
                      <a:ea typeface="Courier New"/>
                      <a:cs typeface="Courier New"/>
                      <a:sym typeface="Courier New"/>
                    </a:rPr>
                    <a:t>ATTTGC</a:t>
                  </a:r>
                  <a:endParaRPr b="0" i="0" sz="11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pic>
              <p:nvPicPr>
                <p:cNvPr descr="Chart, bubble chart&#10;&#10;Description automatically generated" id="417" name="Google Shape;417;p16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 b="3768" l="76405" r="16771" t="90191"/>
                <a:stretch/>
              </p:blipFill>
              <p:spPr>
                <a:xfrm rot="-1311693">
                  <a:off x="1077191" y="4371236"/>
                  <a:ext cx="306877" cy="21900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Icon&#10;&#10;Description automatically generated" id="418" name="Google Shape;418;p16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0" l="0" r="0" t="0"/>
                <a:stretch/>
              </p:blipFill>
              <p:spPr>
                <a:xfrm>
                  <a:off x="1245292" y="3532082"/>
                  <a:ext cx="1198261" cy="113183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Chart, bubble chart&#10;&#10;Description automatically generated" id="419" name="Google Shape;419;p16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 b="3768" l="76405" r="16771" t="90191"/>
                <a:stretch/>
              </p:blipFill>
              <p:spPr>
                <a:xfrm rot="1732116">
                  <a:off x="1081434" y="4860518"/>
                  <a:ext cx="306877" cy="21900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420" name="Google Shape;420;p16"/>
                <p:cNvSpPr txBox="1"/>
                <p:nvPr/>
              </p:nvSpPr>
              <p:spPr>
                <a:xfrm>
                  <a:off x="1390495" y="3933185"/>
                  <a:ext cx="969064" cy="32656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sp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0" lang="en-US" sz="1200" u="none" cap="none" strike="noStrike">
                      <a:solidFill>
                        <a:schemeClr val="lt1"/>
                      </a:solidFill>
                      <a:latin typeface="Courier New"/>
                      <a:ea typeface="Courier New"/>
                      <a:cs typeface="Courier New"/>
                      <a:sym typeface="Courier New"/>
                    </a:rPr>
                    <a:t>ATTTGC</a:t>
                  </a:r>
                  <a:endParaRPr b="0" i="0" sz="12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421" name="Google Shape;421;p16"/>
                <p:cNvGrpSpPr/>
                <p:nvPr/>
              </p:nvGrpSpPr>
              <p:grpSpPr>
                <a:xfrm>
                  <a:off x="2255199" y="3226296"/>
                  <a:ext cx="995012" cy="1526185"/>
                  <a:chOff x="2255199" y="3226296"/>
                  <a:chExt cx="995012" cy="1526185"/>
                </a:xfrm>
              </p:grpSpPr>
              <p:pic>
                <p:nvPicPr>
                  <p:cNvPr descr="Chart, bubble chart&#10;&#10;Description automatically generated" id="422" name="Google Shape;422;p16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3768" l="76405" r="16771" t="90191"/>
                  <a:stretch/>
                </p:blipFill>
                <p:spPr>
                  <a:xfrm rot="-2269396">
                    <a:off x="2290113" y="3297383"/>
                    <a:ext cx="306879" cy="21900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descr="Chart, bubble chart&#10;&#10;Description automatically generated" id="423" name="Google Shape;423;p16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3768" l="76405" r="16771" t="90191"/>
                  <a:stretch/>
                </p:blipFill>
                <p:spPr>
                  <a:xfrm rot="-424799">
                    <a:off x="2493828" y="3736252"/>
                    <a:ext cx="306879" cy="21900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descr="Chart, bubble chart&#10;&#10;Description automatically generated" id="424" name="Google Shape;424;p16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3768" l="76405" r="16771" t="90191"/>
                  <a:stretch/>
                </p:blipFill>
                <p:spPr>
                  <a:xfrm rot="248392">
                    <a:off x="2511350" y="3961261"/>
                    <a:ext cx="306879" cy="21900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descr="Chart, bubble chart&#10;&#10;Description automatically generated" id="425" name="Google Shape;425;p16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3768" l="76405" r="16771" t="90191"/>
                  <a:stretch/>
                </p:blipFill>
                <p:spPr>
                  <a:xfrm rot="594052">
                    <a:off x="2506667" y="4248067"/>
                    <a:ext cx="306879" cy="21900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descr="Chart, bubble chart&#10;&#10;Description automatically generated" id="426" name="Google Shape;426;p16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3768" l="76405" r="16771" t="90191"/>
                  <a:stretch/>
                </p:blipFill>
                <p:spPr>
                  <a:xfrm rot="1825160">
                    <a:off x="2435791" y="4470857"/>
                    <a:ext cx="306879" cy="21900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descr="Chart, bubble chart&#10;&#10;Description automatically generated" id="427" name="Google Shape;427;p16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3768" l="76405" r="16771" t="90191"/>
                  <a:stretch/>
                </p:blipFill>
                <p:spPr>
                  <a:xfrm rot="-1343904">
                    <a:off x="2419362" y="3496686"/>
                    <a:ext cx="306879" cy="21900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descr="Icon&#10;&#10;Description automatically generated" id="428" name="Google Shape;428;p16"/>
                  <p:cNvPicPr preferRelativeResize="0"/>
                  <p:nvPr/>
                </p:nvPicPr>
                <p:blipFill rotWithShape="1">
                  <a:blip r:embed="rId4">
                    <a:alphaModFix/>
                  </a:blip>
                  <a:srcRect b="0" l="0" r="0" t="0"/>
                  <a:stretch/>
                </p:blipFill>
                <p:spPr>
                  <a:xfrm>
                    <a:off x="2747459" y="3293410"/>
                    <a:ext cx="376558" cy="376362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descr="Icon&#10;&#10;Description automatically generated" id="429" name="Google Shape;429;p16"/>
                  <p:cNvPicPr preferRelativeResize="0"/>
                  <p:nvPr/>
                </p:nvPicPr>
                <p:blipFill rotWithShape="1">
                  <a:blip r:embed="rId4">
                    <a:alphaModFix/>
                  </a:blip>
                  <a:srcRect b="0" l="0" r="0" t="0"/>
                  <a:stretch/>
                </p:blipFill>
                <p:spPr>
                  <a:xfrm>
                    <a:off x="2859072" y="3605444"/>
                    <a:ext cx="376558" cy="376362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descr="Icon&#10;&#10;Description automatically generated" id="430" name="Google Shape;430;p16"/>
                  <p:cNvPicPr preferRelativeResize="0"/>
                  <p:nvPr/>
                </p:nvPicPr>
                <p:blipFill rotWithShape="1">
                  <a:blip r:embed="rId4">
                    <a:alphaModFix/>
                  </a:blip>
                  <a:srcRect b="0" l="0" r="0" t="0"/>
                  <a:stretch/>
                </p:blipFill>
                <p:spPr>
                  <a:xfrm>
                    <a:off x="2873653" y="3929876"/>
                    <a:ext cx="376558" cy="376362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  <p:grpSp>
              <p:nvGrpSpPr>
                <p:cNvPr id="431" name="Google Shape;431;p16"/>
                <p:cNvGrpSpPr/>
                <p:nvPr/>
              </p:nvGrpSpPr>
              <p:grpSpPr>
                <a:xfrm rot="1988907">
                  <a:off x="2214327" y="4979168"/>
                  <a:ext cx="665607" cy="1425062"/>
                  <a:chOff x="2358571" y="3416814"/>
                  <a:chExt cx="665607" cy="1425062"/>
                </a:xfrm>
              </p:grpSpPr>
              <p:pic>
                <p:nvPicPr>
                  <p:cNvPr descr="Chart, bubble chart&#10;&#10;Description automatically generated" id="432" name="Google Shape;432;p16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3768" l="76405" r="16771" t="90191"/>
                  <a:stretch/>
                </p:blipFill>
                <p:spPr>
                  <a:xfrm rot="-1961677">
                    <a:off x="2497566" y="3482346"/>
                    <a:ext cx="306878" cy="21900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descr="Chart, bubble chart&#10;&#10;Description automatically generated" id="433" name="Google Shape;433;p16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3768" l="76405" r="16771" t="90191"/>
                  <a:stretch/>
                </p:blipFill>
                <p:spPr>
                  <a:xfrm rot="-424799">
                    <a:off x="2704973" y="3911688"/>
                    <a:ext cx="306878" cy="21900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descr="Chart, bubble chart&#10;&#10;Description automatically generated" id="434" name="Google Shape;434;p16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3768" l="76405" r="16771" t="90191"/>
                  <a:stretch/>
                </p:blipFill>
                <p:spPr>
                  <a:xfrm rot="702581">
                    <a:off x="2667934" y="4128636"/>
                    <a:ext cx="306877" cy="21900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descr="Chart, bubble chart&#10;&#10;Description automatically generated" id="435" name="Google Shape;435;p16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3768" l="76405" r="16771" t="90191"/>
                  <a:stretch/>
                </p:blipFill>
                <p:spPr>
                  <a:xfrm rot="1547589">
                    <a:off x="2552369" y="4360405"/>
                    <a:ext cx="306877" cy="21900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descr="Chart, bubble chart&#10;&#10;Description automatically generated" id="436" name="Google Shape;436;p16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3768" l="76405" r="16771" t="90191"/>
                  <a:stretch/>
                </p:blipFill>
                <p:spPr>
                  <a:xfrm rot="3031926">
                    <a:off x="2395261" y="4540369"/>
                    <a:ext cx="289865" cy="231862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descr="Chart, bubble chart&#10;&#10;Description automatically generated" id="437" name="Google Shape;437;p16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3768" l="76405" r="16771" t="90191"/>
                  <a:stretch/>
                </p:blipFill>
                <p:spPr>
                  <a:xfrm rot="-1561688">
                    <a:off x="2632931" y="3693635"/>
                    <a:ext cx="306878" cy="21900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  <p:sp>
              <p:nvSpPr>
                <p:cNvPr id="438" name="Google Shape;438;p16"/>
                <p:cNvSpPr txBox="1"/>
                <p:nvPr/>
              </p:nvSpPr>
              <p:spPr>
                <a:xfrm>
                  <a:off x="2935988" y="3003013"/>
                  <a:ext cx="969000" cy="2673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sp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0" lang="en-US" sz="900" u="none" cap="none" strike="noStrike">
                      <a:solidFill>
                        <a:schemeClr val="dk1"/>
                      </a:solidFill>
                      <a:latin typeface="Courier New"/>
                      <a:ea typeface="Courier New"/>
                      <a:cs typeface="Courier New"/>
                      <a:sym typeface="Courier New"/>
                    </a:rPr>
                    <a:t>ATTTGC</a:t>
                  </a:r>
                  <a:endParaRPr b="0" i="0" sz="11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39" name="Google Shape;439;p16"/>
                <p:cNvSpPr txBox="1"/>
                <p:nvPr/>
              </p:nvSpPr>
              <p:spPr>
                <a:xfrm>
                  <a:off x="3122759" y="3299739"/>
                  <a:ext cx="969000" cy="2673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sp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0" lang="en-US" sz="900" u="none" cap="none" strike="sngStrike">
                      <a:solidFill>
                        <a:srgbClr val="FF0000"/>
                      </a:solidFill>
                      <a:latin typeface="Courier New"/>
                      <a:ea typeface="Courier New"/>
                      <a:cs typeface="Courier New"/>
                      <a:sym typeface="Courier New"/>
                    </a:rPr>
                    <a:t>AATTGC</a:t>
                  </a:r>
                  <a:endParaRPr b="0" i="0" sz="1100" u="none" cap="none" strike="sngStrike">
                    <a:solidFill>
                      <a:srgbClr val="FF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40" name="Google Shape;440;p16"/>
                <p:cNvSpPr txBox="1"/>
                <p:nvPr/>
              </p:nvSpPr>
              <p:spPr>
                <a:xfrm>
                  <a:off x="3216096" y="3617699"/>
                  <a:ext cx="969000" cy="2673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sp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0" lang="en-US" sz="900" u="none" cap="none" strike="sngStrike">
                      <a:solidFill>
                        <a:srgbClr val="FF0000"/>
                      </a:solidFill>
                      <a:latin typeface="Courier New"/>
                      <a:ea typeface="Courier New"/>
                      <a:cs typeface="Courier New"/>
                      <a:sym typeface="Courier New"/>
                    </a:rPr>
                    <a:t>ATTTAC</a:t>
                  </a:r>
                  <a:endParaRPr b="0" i="0" sz="1100" u="none" cap="none" strike="sngStrike">
                    <a:solidFill>
                      <a:srgbClr val="FF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41" name="Google Shape;441;p16"/>
                <p:cNvSpPr txBox="1"/>
                <p:nvPr/>
              </p:nvSpPr>
              <p:spPr>
                <a:xfrm>
                  <a:off x="3221300" y="3948605"/>
                  <a:ext cx="969000" cy="2673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sp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0" lang="en-US" sz="900" u="none" cap="none" strike="noStrike">
                      <a:solidFill>
                        <a:schemeClr val="dk1"/>
                      </a:solidFill>
                      <a:latin typeface="Courier New"/>
                      <a:ea typeface="Courier New"/>
                      <a:cs typeface="Courier New"/>
                      <a:sym typeface="Courier New"/>
                    </a:rPr>
                    <a:t>ATT</a:t>
                  </a:r>
                  <a:r>
                    <a:rPr b="1" i="0" lang="en-US" sz="900" u="none" cap="none" strike="noStrike">
                      <a:solidFill>
                        <a:srgbClr val="00B0F0"/>
                      </a:solidFill>
                      <a:latin typeface="Courier New"/>
                      <a:ea typeface="Courier New"/>
                      <a:cs typeface="Courier New"/>
                      <a:sym typeface="Courier New"/>
                    </a:rPr>
                    <a:t>C</a:t>
                  </a:r>
                  <a:r>
                    <a:rPr b="1" i="0" lang="en-US" sz="900" u="none" cap="none" strike="noStrike">
                      <a:solidFill>
                        <a:schemeClr val="dk1"/>
                      </a:solidFill>
                      <a:latin typeface="Courier New"/>
                      <a:ea typeface="Courier New"/>
                      <a:cs typeface="Courier New"/>
                      <a:sym typeface="Courier New"/>
                    </a:rPr>
                    <a:t>GC</a:t>
                  </a:r>
                  <a:endParaRPr b="0" i="0" sz="11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42" name="Google Shape;442;p16"/>
                <p:cNvSpPr txBox="1"/>
                <p:nvPr/>
              </p:nvSpPr>
              <p:spPr>
                <a:xfrm>
                  <a:off x="3191887" y="4264868"/>
                  <a:ext cx="969000" cy="2673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sp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0" lang="en-US" sz="900" u="none" cap="none" strike="noStrike">
                      <a:solidFill>
                        <a:srgbClr val="00B0F0"/>
                      </a:solidFill>
                      <a:latin typeface="Courier New"/>
                      <a:ea typeface="Courier New"/>
                      <a:cs typeface="Courier New"/>
                      <a:sym typeface="Courier New"/>
                    </a:rPr>
                    <a:t>T</a:t>
                  </a:r>
                  <a:r>
                    <a:rPr b="1" i="0" lang="en-US" sz="900" u="none" cap="none" strike="noStrike">
                      <a:solidFill>
                        <a:schemeClr val="dk1"/>
                      </a:solidFill>
                      <a:latin typeface="Courier New"/>
                      <a:ea typeface="Courier New"/>
                      <a:cs typeface="Courier New"/>
                      <a:sym typeface="Courier New"/>
                    </a:rPr>
                    <a:t>TTT</a:t>
                  </a:r>
                  <a:r>
                    <a:rPr b="1" i="0" lang="en-US" sz="900" u="none" cap="none" strike="noStrike">
                      <a:solidFill>
                        <a:srgbClr val="00B0F0"/>
                      </a:solidFill>
                      <a:latin typeface="Courier New"/>
                      <a:ea typeface="Courier New"/>
                      <a:cs typeface="Courier New"/>
                      <a:sym typeface="Courier New"/>
                    </a:rPr>
                    <a:t>T</a:t>
                  </a:r>
                  <a:r>
                    <a:rPr b="1" i="0" lang="en-US" sz="900" u="none" cap="none" strike="noStrike">
                      <a:solidFill>
                        <a:schemeClr val="dk1"/>
                      </a:solidFill>
                      <a:latin typeface="Courier New"/>
                      <a:ea typeface="Courier New"/>
                      <a:cs typeface="Courier New"/>
                      <a:sym typeface="Courier New"/>
                    </a:rPr>
                    <a:t>C</a:t>
                  </a:r>
                  <a:endParaRPr b="0" i="0" sz="11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43" name="Google Shape;443;p16"/>
                <p:cNvSpPr txBox="1"/>
                <p:nvPr/>
              </p:nvSpPr>
              <p:spPr>
                <a:xfrm>
                  <a:off x="3042119" y="4586595"/>
                  <a:ext cx="969000" cy="2673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sp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0" lang="en-US" sz="900" u="none" cap="none" strike="sngStrike">
                      <a:solidFill>
                        <a:srgbClr val="FF0000"/>
                      </a:solidFill>
                      <a:latin typeface="Courier New"/>
                      <a:ea typeface="Courier New"/>
                      <a:cs typeface="Courier New"/>
                      <a:sym typeface="Courier New"/>
                    </a:rPr>
                    <a:t>ATTCCC</a:t>
                  </a:r>
                  <a:endParaRPr b="0" i="0" sz="1100" u="none" cap="none" strike="sngStrike">
                    <a:solidFill>
                      <a:srgbClr val="FF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44" name="Google Shape;444;p16"/>
                <p:cNvSpPr txBox="1"/>
                <p:nvPr/>
              </p:nvSpPr>
              <p:spPr>
                <a:xfrm>
                  <a:off x="3250295" y="5046039"/>
                  <a:ext cx="969000" cy="2673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sp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0" lang="en-US" sz="900" u="none" cap="none" strike="sngStrike">
                      <a:solidFill>
                        <a:srgbClr val="FF0000"/>
                      </a:solidFill>
                      <a:latin typeface="Courier New"/>
                      <a:ea typeface="Courier New"/>
                      <a:cs typeface="Courier New"/>
                      <a:sym typeface="Courier New"/>
                    </a:rPr>
                    <a:t>CTTTGC</a:t>
                  </a:r>
                  <a:endParaRPr b="0" i="0" sz="1100" u="none" cap="none" strike="sngStrike">
                    <a:solidFill>
                      <a:srgbClr val="FF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45" name="Google Shape;445;p16"/>
                <p:cNvSpPr txBox="1"/>
                <p:nvPr/>
              </p:nvSpPr>
              <p:spPr>
                <a:xfrm>
                  <a:off x="3288242" y="5367186"/>
                  <a:ext cx="969000" cy="2673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sp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0" lang="en-US" sz="900" u="none" cap="none" strike="noStrike">
                      <a:solidFill>
                        <a:srgbClr val="00B0F0"/>
                      </a:solidFill>
                      <a:latin typeface="Courier New"/>
                      <a:ea typeface="Courier New"/>
                      <a:cs typeface="Courier New"/>
                      <a:sym typeface="Courier New"/>
                    </a:rPr>
                    <a:t>CC</a:t>
                  </a:r>
                  <a:r>
                    <a:rPr b="1" i="0" lang="en-US" sz="900" u="none" cap="none" strike="noStrike">
                      <a:solidFill>
                        <a:schemeClr val="dk1"/>
                      </a:solidFill>
                      <a:latin typeface="Courier New"/>
                      <a:ea typeface="Courier New"/>
                      <a:cs typeface="Courier New"/>
                      <a:sym typeface="Courier New"/>
                    </a:rPr>
                    <a:t>TTGC</a:t>
                  </a:r>
                  <a:endParaRPr b="0" i="0" sz="11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46" name="Google Shape;446;p16"/>
                <p:cNvSpPr txBox="1"/>
                <p:nvPr/>
              </p:nvSpPr>
              <p:spPr>
                <a:xfrm>
                  <a:off x="3191886" y="5712632"/>
                  <a:ext cx="969000" cy="2673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sp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0" lang="en-US" sz="900" u="none" cap="none" strike="sngStrike">
                      <a:solidFill>
                        <a:srgbClr val="FF0000"/>
                      </a:solidFill>
                      <a:latin typeface="Courier New"/>
                      <a:ea typeface="Courier New"/>
                      <a:cs typeface="Courier New"/>
                      <a:sym typeface="Courier New"/>
                    </a:rPr>
                    <a:t>CTTTAC</a:t>
                  </a:r>
                  <a:endParaRPr b="0" i="0" sz="1100" u="none" cap="none" strike="sngStrike">
                    <a:solidFill>
                      <a:srgbClr val="FF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47" name="Google Shape;447;p16"/>
                <p:cNvSpPr txBox="1"/>
                <p:nvPr/>
              </p:nvSpPr>
              <p:spPr>
                <a:xfrm>
                  <a:off x="2870709" y="5994838"/>
                  <a:ext cx="969000" cy="2673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sp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0" lang="en-US" sz="900" u="none" cap="none" strike="noStrike">
                      <a:solidFill>
                        <a:srgbClr val="00B0F0"/>
                      </a:solidFill>
                      <a:latin typeface="Courier New"/>
                      <a:ea typeface="Courier New"/>
                      <a:cs typeface="Courier New"/>
                      <a:sym typeface="Courier New"/>
                    </a:rPr>
                    <a:t>C</a:t>
                  </a:r>
                  <a:r>
                    <a:rPr b="1" i="0" lang="en-US" sz="900" u="none" cap="none" strike="noStrike">
                      <a:solidFill>
                        <a:schemeClr val="dk1"/>
                      </a:solidFill>
                      <a:latin typeface="Courier New"/>
                      <a:ea typeface="Courier New"/>
                      <a:cs typeface="Courier New"/>
                      <a:sym typeface="Courier New"/>
                    </a:rPr>
                    <a:t>TTT</a:t>
                  </a:r>
                  <a:r>
                    <a:rPr b="1" i="0" lang="en-US" sz="900" u="none" cap="none" strike="noStrike">
                      <a:solidFill>
                        <a:srgbClr val="00B0F0"/>
                      </a:solidFill>
                      <a:latin typeface="Courier New"/>
                      <a:ea typeface="Courier New"/>
                      <a:cs typeface="Courier New"/>
                      <a:sym typeface="Courier New"/>
                    </a:rPr>
                    <a:t>A</a:t>
                  </a:r>
                  <a:r>
                    <a:rPr b="1" i="0" lang="en-US" sz="900" u="none" cap="none" strike="noStrike">
                      <a:solidFill>
                        <a:schemeClr val="dk1"/>
                      </a:solidFill>
                      <a:latin typeface="Courier New"/>
                      <a:ea typeface="Courier New"/>
                      <a:cs typeface="Courier New"/>
                      <a:sym typeface="Courier New"/>
                    </a:rPr>
                    <a:t>C</a:t>
                  </a:r>
                  <a:endParaRPr b="0" i="0" sz="11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48" name="Google Shape;448;p16"/>
                <p:cNvSpPr txBox="1"/>
                <p:nvPr/>
              </p:nvSpPr>
              <p:spPr>
                <a:xfrm>
                  <a:off x="2607912" y="6252464"/>
                  <a:ext cx="969000" cy="2673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sp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0" lang="en-US" sz="900" u="none" cap="none" strike="sngStrike">
                      <a:solidFill>
                        <a:srgbClr val="FF0000"/>
                      </a:solidFill>
                      <a:latin typeface="Courier New"/>
                      <a:ea typeface="Courier New"/>
                      <a:cs typeface="Courier New"/>
                      <a:sym typeface="Courier New"/>
                    </a:rPr>
                    <a:t>CTTTGA</a:t>
                  </a:r>
                  <a:endParaRPr b="0" i="0" sz="1100" u="none" cap="none" strike="sngStrike">
                    <a:solidFill>
                      <a:srgbClr val="FF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49" name="Google Shape;449;p16"/>
                <p:cNvSpPr txBox="1"/>
                <p:nvPr/>
              </p:nvSpPr>
              <p:spPr>
                <a:xfrm>
                  <a:off x="2024228" y="6554599"/>
                  <a:ext cx="969000" cy="2673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sp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0" lang="en-US" sz="900" u="none" cap="none" strike="sngStrike">
                      <a:solidFill>
                        <a:srgbClr val="FF0000"/>
                      </a:solidFill>
                      <a:latin typeface="Courier New"/>
                      <a:ea typeface="Courier New"/>
                      <a:cs typeface="Courier New"/>
                      <a:sym typeface="Courier New"/>
                    </a:rPr>
                    <a:t>CTTTTC</a:t>
                  </a:r>
                  <a:endParaRPr b="0" i="0" sz="1100" u="none" cap="none" strike="sngStrike">
                    <a:solidFill>
                      <a:srgbClr val="FF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450" name="Google Shape;450;p16"/>
              <p:cNvGrpSpPr/>
              <p:nvPr/>
            </p:nvGrpSpPr>
            <p:grpSpPr>
              <a:xfrm>
                <a:off x="1060842" y="2340777"/>
                <a:ext cx="3479016" cy="3931920"/>
                <a:chOff x="1060842" y="2340777"/>
                <a:chExt cx="3479016" cy="3931920"/>
              </a:xfrm>
            </p:grpSpPr>
            <p:pic>
              <p:nvPicPr>
                <p:cNvPr descr="Shape&#10;&#10;Description automatically generated" id="451" name="Google Shape;451;p16"/>
                <p:cNvPicPr preferRelativeResize="0"/>
                <p:nvPr/>
              </p:nvPicPr>
              <p:blipFill rotWithShape="1">
                <a:blip r:embed="rId5">
                  <a:alphaModFix/>
                </a:blip>
                <a:srcRect b="7681" l="29913" r="30017" t="0"/>
                <a:stretch/>
              </p:blipFill>
              <p:spPr>
                <a:xfrm>
                  <a:off x="1060842" y="2340777"/>
                  <a:ext cx="1581912" cy="393192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grpSp>
              <p:nvGrpSpPr>
                <p:cNvPr id="452" name="Google Shape;452;p16"/>
                <p:cNvGrpSpPr/>
                <p:nvPr/>
              </p:nvGrpSpPr>
              <p:grpSpPr>
                <a:xfrm>
                  <a:off x="3081865" y="2650398"/>
                  <a:ext cx="1457993" cy="2841810"/>
                  <a:chOff x="2681809" y="2470286"/>
                  <a:chExt cx="1457993" cy="2841810"/>
                </a:xfrm>
              </p:grpSpPr>
              <p:pic>
                <p:nvPicPr>
                  <p:cNvPr descr="Corona, Green, Dotted, Icon, Virus, Pandemic, Epidemic" id="453" name="Google Shape;453;p16"/>
                  <p:cNvPicPr preferRelativeResize="0"/>
                  <p:nvPr/>
                </p:nvPicPr>
                <p:blipFill rotWithShape="1">
                  <a:blip r:embed="rId6">
                    <a:alphaModFix/>
                  </a:blip>
                  <a:srcRect b="0" l="0" r="0" t="0"/>
                  <a:stretch/>
                </p:blipFill>
                <p:spPr>
                  <a:xfrm>
                    <a:off x="2681809" y="3836365"/>
                    <a:ext cx="888852" cy="851855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sp>
                <p:nvSpPr>
                  <p:cNvPr id="454" name="Google Shape;454;p16"/>
                  <p:cNvSpPr txBox="1"/>
                  <p:nvPr/>
                </p:nvSpPr>
                <p:spPr>
                  <a:xfrm>
                    <a:off x="2776198" y="4159634"/>
                    <a:ext cx="840803" cy="26382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t" bIns="34275" lIns="68575" spcFirstLastPara="1" rIns="68575" wrap="square" tIns="34275">
                    <a:sp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100"/>
                      <a:buFont typeface="Arial"/>
                      <a:buNone/>
                    </a:pPr>
                    <a:r>
                      <a:rPr b="1" i="0" lang="en-US" sz="1200" u="none" cap="none" strike="noStrike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rPr>
                      <a:t>C</a:t>
                    </a:r>
                    <a:r>
                      <a:rPr b="1" i="0" lang="en-US" sz="1200" u="none" cap="none" strike="noStrike">
                        <a:solidFill>
                          <a:schemeClr val="lt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rPr>
                      <a:t>TTTGC</a:t>
                    </a:r>
                    <a:endParaRPr b="0" i="0" sz="1200" u="none" cap="none" strike="noStrike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pic>
                <p:nvPicPr>
                  <p:cNvPr descr="Corona, Green, Dotted, Icon, Virus, Pandemic, Epidemic" id="455" name="Google Shape;455;p16"/>
                  <p:cNvPicPr preferRelativeResize="0"/>
                  <p:nvPr/>
                </p:nvPicPr>
                <p:blipFill rotWithShape="1">
                  <a:blip r:embed="rId6">
                    <a:alphaModFix/>
                  </a:blip>
                  <a:srcRect b="0" l="0" r="0" t="0"/>
                  <a:stretch/>
                </p:blipFill>
                <p:spPr>
                  <a:xfrm>
                    <a:off x="3876168" y="4313755"/>
                    <a:ext cx="263634" cy="26363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descr="Corona, Green, Dotted, Icon, Virus, Pandemic, Epidemic" id="456" name="Google Shape;456;p16"/>
                  <p:cNvPicPr preferRelativeResize="0"/>
                  <p:nvPr/>
                </p:nvPicPr>
                <p:blipFill rotWithShape="1">
                  <a:blip r:embed="rId6">
                    <a:alphaModFix/>
                  </a:blip>
                  <a:srcRect b="0" l="0" r="0" t="0"/>
                  <a:stretch/>
                </p:blipFill>
                <p:spPr>
                  <a:xfrm>
                    <a:off x="3384285" y="4913825"/>
                    <a:ext cx="263634" cy="26363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descr="Corona Orange Contour - Free vector graphic on Pixabay" id="457" name="Google Shape;457;p16"/>
                  <p:cNvPicPr preferRelativeResize="0"/>
                  <p:nvPr/>
                </p:nvPicPr>
                <p:blipFill rotWithShape="1">
                  <a:blip r:embed="rId7">
                    <a:alphaModFix/>
                  </a:blip>
                  <a:srcRect b="0" l="0" r="0" t="0"/>
                  <a:stretch/>
                </p:blipFill>
                <p:spPr>
                  <a:xfrm>
                    <a:off x="3818171" y="3462769"/>
                    <a:ext cx="218375" cy="218375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descr="Icon&#10;&#10;Description automatically generated" id="458" name="Google Shape;458;p16"/>
                  <p:cNvPicPr preferRelativeResize="0"/>
                  <p:nvPr/>
                </p:nvPicPr>
                <p:blipFill rotWithShape="1">
                  <a:blip r:embed="rId4">
                    <a:alphaModFix/>
                  </a:blip>
                  <a:srcRect b="0" l="0" r="0" t="0"/>
                  <a:stretch/>
                </p:blipFill>
                <p:spPr>
                  <a:xfrm>
                    <a:off x="3787312" y="4565463"/>
                    <a:ext cx="287354" cy="30406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descr="Icon&#10;&#10;Description automatically generated" id="459" name="Google Shape;459;p16"/>
                  <p:cNvPicPr preferRelativeResize="0"/>
                  <p:nvPr/>
                </p:nvPicPr>
                <p:blipFill rotWithShape="1">
                  <a:blip r:embed="rId4">
                    <a:alphaModFix/>
                  </a:blip>
                  <a:srcRect b="0" l="0" r="0" t="0"/>
                  <a:stretch/>
                </p:blipFill>
                <p:spPr>
                  <a:xfrm>
                    <a:off x="3102026" y="5008035"/>
                    <a:ext cx="287354" cy="30406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descr="Corona, Green, Dotted, Icon, Virus, Pandemic, Epidemic" id="460" name="Google Shape;460;p16"/>
                  <p:cNvPicPr preferRelativeResize="0"/>
                  <p:nvPr/>
                </p:nvPicPr>
                <p:blipFill rotWithShape="1">
                  <a:blip r:embed="rId6">
                    <a:alphaModFix/>
                  </a:blip>
                  <a:srcRect b="0" l="0" r="0" t="0"/>
                  <a:stretch/>
                </p:blipFill>
                <p:spPr>
                  <a:xfrm>
                    <a:off x="3555709" y="2470286"/>
                    <a:ext cx="263634" cy="26363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descr="Corona Orange Contour - Free vector graphic on Pixabay" id="461" name="Google Shape;461;p16"/>
                  <p:cNvPicPr preferRelativeResize="0"/>
                  <p:nvPr/>
                </p:nvPicPr>
                <p:blipFill rotWithShape="1">
                  <a:blip r:embed="rId7">
                    <a:alphaModFix/>
                  </a:blip>
                  <a:srcRect b="0" l="0" r="0" t="0"/>
                  <a:stretch/>
                </p:blipFill>
                <p:spPr>
                  <a:xfrm>
                    <a:off x="3877811" y="4105182"/>
                    <a:ext cx="218375" cy="218375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descr="Corona Orange Contour - Free vector graphic on Pixabay" id="462" name="Google Shape;462;p16"/>
                  <p:cNvPicPr preferRelativeResize="0"/>
                  <p:nvPr/>
                </p:nvPicPr>
                <p:blipFill rotWithShape="1">
                  <a:blip r:embed="rId7">
                    <a:alphaModFix/>
                  </a:blip>
                  <a:srcRect b="0" l="0" r="0" t="0"/>
                  <a:stretch/>
                </p:blipFill>
                <p:spPr>
                  <a:xfrm>
                    <a:off x="3619713" y="4781624"/>
                    <a:ext cx="218375" cy="218375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descr="Corona, Green, Dotted, Icon, Virus, Pandemic, Epidemic" id="463" name="Google Shape;463;p16"/>
                  <p:cNvPicPr preferRelativeResize="0"/>
                  <p:nvPr/>
                </p:nvPicPr>
                <p:blipFill rotWithShape="1">
                  <a:blip r:embed="rId6">
                    <a:alphaModFix/>
                  </a:blip>
                  <a:srcRect b="0" l="0" r="0" t="0"/>
                  <a:stretch/>
                </p:blipFill>
                <p:spPr>
                  <a:xfrm>
                    <a:off x="3671084" y="3682531"/>
                    <a:ext cx="263634" cy="26363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</p:grpSp>
        </p:grpSp>
        <p:pic>
          <p:nvPicPr>
            <p:cNvPr descr="Icon&#10;&#10;Description automatically generated" id="464" name="Google Shape;464;p1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869790" y="3646530"/>
              <a:ext cx="914400" cy="914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65" name="Google Shape;465;p16"/>
            <p:cNvSpPr txBox="1"/>
            <p:nvPr/>
          </p:nvSpPr>
          <p:spPr>
            <a:xfrm>
              <a:off x="1983009" y="3984619"/>
              <a:ext cx="883953" cy="26382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1" i="0" lang="en-US" sz="1200" u="none" cap="none" strike="noStrike">
                  <a:solidFill>
                    <a:schemeClr val="lt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ATTTGC</a:t>
              </a:r>
              <a:endPara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hart, histogram&#10;&#10;Description automatically generated" id="471" name="Google Shape;471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36340" y="1291314"/>
            <a:ext cx="3192453" cy="319245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con&#10;&#10;Description automatically generated" id="472" name="Google Shape;472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05037" y="3151193"/>
            <a:ext cx="582211" cy="56283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raphical user interface&#10;&#10;Description automatically generated with medium confidence" id="473" name="Google Shape;473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7984" y="1640482"/>
            <a:ext cx="4591913" cy="1335127"/>
          </a:xfrm>
          <a:prstGeom prst="rect">
            <a:avLst/>
          </a:prstGeom>
          <a:noFill/>
          <a:ln>
            <a:noFill/>
          </a:ln>
        </p:spPr>
      </p:pic>
      <p:sp>
        <p:nvSpPr>
          <p:cNvPr id="474" name="Google Shape;474;p17"/>
          <p:cNvSpPr/>
          <p:nvPr/>
        </p:nvSpPr>
        <p:spPr>
          <a:xfrm>
            <a:off x="2971922" y="1769374"/>
            <a:ext cx="133800" cy="1046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475" name="Google Shape;475;p17"/>
          <p:cNvPicPr preferRelativeResize="0"/>
          <p:nvPr/>
        </p:nvPicPr>
        <p:blipFill rotWithShape="1">
          <a:blip r:embed="rId6">
            <a:alphaModFix/>
          </a:blip>
          <a:srcRect b="5799" l="70312" r="0" t="0"/>
          <a:stretch/>
        </p:blipFill>
        <p:spPr>
          <a:xfrm>
            <a:off x="715210" y="2807641"/>
            <a:ext cx="1722364" cy="2014538"/>
          </a:xfrm>
          <a:prstGeom prst="rect">
            <a:avLst/>
          </a:prstGeom>
          <a:noFill/>
          <a:ln>
            <a:noFill/>
          </a:ln>
        </p:spPr>
      </p:pic>
      <p:sp>
        <p:nvSpPr>
          <p:cNvPr id="476" name="Google Shape;476;p17"/>
          <p:cNvSpPr/>
          <p:nvPr/>
        </p:nvSpPr>
        <p:spPr>
          <a:xfrm>
            <a:off x="1198003" y="4994546"/>
            <a:ext cx="918300" cy="2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77" name="Google Shape;477;p17"/>
          <p:cNvSpPr txBox="1"/>
          <p:nvPr/>
        </p:nvSpPr>
        <p:spPr>
          <a:xfrm>
            <a:off x="754020" y="1356233"/>
            <a:ext cx="27243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-US" sz="1500" u="none" cap="none" strike="noStrik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rPr>
              <a:t>Non-synonymous (‘NS’)</a:t>
            </a:r>
            <a:endParaRPr b="1" i="0" sz="1100" u="none" cap="none" strike="noStrik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8" name="Google Shape;478;p17"/>
          <p:cNvSpPr txBox="1"/>
          <p:nvPr>
            <p:ph type="title"/>
          </p:nvPr>
        </p:nvSpPr>
        <p:spPr>
          <a:xfrm>
            <a:off x="688657" y="295656"/>
            <a:ext cx="78237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Font typeface="Poppins"/>
              <a:buNone/>
            </a:pPr>
            <a:r>
              <a:rPr lang="en-US"/>
              <a:t>Most mutations are deleterious</a:t>
            </a:r>
            <a:endParaRPr/>
          </a:p>
        </p:txBody>
      </p:sp>
      <p:sp>
        <p:nvSpPr>
          <p:cNvPr id="479" name="Google Shape;479;p17"/>
          <p:cNvSpPr txBox="1"/>
          <p:nvPr/>
        </p:nvSpPr>
        <p:spPr>
          <a:xfrm>
            <a:off x="2312178" y="4601586"/>
            <a:ext cx="9501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Han et al. 2021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0" name="Google Shape;480;p17"/>
          <p:cNvSpPr txBox="1"/>
          <p:nvPr/>
        </p:nvSpPr>
        <p:spPr>
          <a:xfrm>
            <a:off x="6967802" y="3218099"/>
            <a:ext cx="14823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i="0" lang="en-US" sz="24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ATTT</a:t>
            </a:r>
            <a:r>
              <a:rPr b="1" i="0" lang="en-US" sz="2400" u="none" cap="none" strike="noStrike">
                <a:solidFill>
                  <a:srgbClr val="00B0F0"/>
                </a:solidFill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b="1" i="0" lang="en-US" sz="24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C</a:t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18"/>
          <p:cNvSpPr txBox="1"/>
          <p:nvPr>
            <p:ph type="title"/>
          </p:nvPr>
        </p:nvSpPr>
        <p:spPr>
          <a:xfrm>
            <a:off x="688657" y="295656"/>
            <a:ext cx="78237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Font typeface="Poppins"/>
              <a:buNone/>
            </a:pPr>
            <a:r>
              <a:rPr lang="en-US"/>
              <a:t>Some mutations are neutral</a:t>
            </a:r>
            <a:endParaRPr/>
          </a:p>
        </p:txBody>
      </p:sp>
      <p:grpSp>
        <p:nvGrpSpPr>
          <p:cNvPr id="487" name="Google Shape;487;p18"/>
          <p:cNvGrpSpPr/>
          <p:nvPr/>
        </p:nvGrpSpPr>
        <p:grpSpPr>
          <a:xfrm>
            <a:off x="2455820" y="1064064"/>
            <a:ext cx="4348342" cy="3783687"/>
            <a:chOff x="1021899" y="2531872"/>
            <a:chExt cx="4518697" cy="3931920"/>
          </a:xfrm>
        </p:grpSpPr>
        <p:grpSp>
          <p:nvGrpSpPr>
            <p:cNvPr id="488" name="Google Shape;488;p18"/>
            <p:cNvGrpSpPr/>
            <p:nvPr/>
          </p:nvGrpSpPr>
          <p:grpSpPr>
            <a:xfrm>
              <a:off x="1021899" y="2531872"/>
              <a:ext cx="4518697" cy="3931920"/>
              <a:chOff x="1060842" y="2340777"/>
              <a:chExt cx="4518697" cy="3931920"/>
            </a:xfrm>
          </p:grpSpPr>
          <p:grpSp>
            <p:nvGrpSpPr>
              <p:cNvPr id="489" name="Google Shape;489;p18"/>
              <p:cNvGrpSpPr/>
              <p:nvPr/>
            </p:nvGrpSpPr>
            <p:grpSpPr>
              <a:xfrm>
                <a:off x="1954241" y="2601943"/>
                <a:ext cx="3625298" cy="2633030"/>
                <a:chOff x="-31335" y="3003013"/>
                <a:chExt cx="4750714" cy="3259125"/>
              </a:xfrm>
            </p:grpSpPr>
            <p:sp>
              <p:nvSpPr>
                <p:cNvPr id="490" name="Google Shape;490;p18"/>
                <p:cNvSpPr txBox="1"/>
                <p:nvPr/>
              </p:nvSpPr>
              <p:spPr>
                <a:xfrm>
                  <a:off x="-31335" y="4377891"/>
                  <a:ext cx="969000" cy="2673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sp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0" lang="en-US" sz="900" u="none" cap="none" strike="noStrike">
                      <a:solidFill>
                        <a:schemeClr val="lt1"/>
                      </a:solidFill>
                      <a:latin typeface="Courier New"/>
                      <a:ea typeface="Courier New"/>
                      <a:cs typeface="Courier New"/>
                      <a:sym typeface="Courier New"/>
                    </a:rPr>
                    <a:t>ATTTGC</a:t>
                  </a:r>
                  <a:endParaRPr b="0" i="0" sz="11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pic>
              <p:nvPicPr>
                <p:cNvPr descr="Chart, bubble chart&#10;&#10;Description automatically generated" id="491" name="Google Shape;491;p18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 b="3768" l="76405" r="16771" t="90191"/>
                <a:stretch/>
              </p:blipFill>
              <p:spPr>
                <a:xfrm rot="-1311693">
                  <a:off x="1077191" y="4371236"/>
                  <a:ext cx="306877" cy="21900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Icon&#10;&#10;Description automatically generated" id="492" name="Google Shape;492;p18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0" l="0" r="0" t="0"/>
                <a:stretch/>
              </p:blipFill>
              <p:spPr>
                <a:xfrm>
                  <a:off x="1245292" y="3532082"/>
                  <a:ext cx="1198261" cy="113183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Chart, bubble chart&#10;&#10;Description automatically generated" id="493" name="Google Shape;493;p18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 b="3768" l="76405" r="16771" t="90191"/>
                <a:stretch/>
              </p:blipFill>
              <p:spPr>
                <a:xfrm rot="1732116">
                  <a:off x="1081434" y="4860518"/>
                  <a:ext cx="306877" cy="21900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494" name="Google Shape;494;p18"/>
                <p:cNvSpPr txBox="1"/>
                <p:nvPr/>
              </p:nvSpPr>
              <p:spPr>
                <a:xfrm>
                  <a:off x="1390495" y="3933185"/>
                  <a:ext cx="969064" cy="32656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sp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0" lang="en-US" sz="1200" u="none" cap="none" strike="noStrike">
                      <a:solidFill>
                        <a:schemeClr val="lt1"/>
                      </a:solidFill>
                      <a:latin typeface="Courier New"/>
                      <a:ea typeface="Courier New"/>
                      <a:cs typeface="Courier New"/>
                      <a:sym typeface="Courier New"/>
                    </a:rPr>
                    <a:t>ATTTGC</a:t>
                  </a:r>
                  <a:endParaRPr b="0" i="0" sz="12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495" name="Google Shape;495;p18"/>
                <p:cNvGrpSpPr/>
                <p:nvPr/>
              </p:nvGrpSpPr>
              <p:grpSpPr>
                <a:xfrm>
                  <a:off x="2255199" y="3226296"/>
                  <a:ext cx="2464180" cy="3008658"/>
                  <a:chOff x="2255199" y="3226296"/>
                  <a:chExt cx="2464180" cy="3008658"/>
                </a:xfrm>
              </p:grpSpPr>
              <p:pic>
                <p:nvPicPr>
                  <p:cNvPr descr="Chart, bubble chart&#10;&#10;Description automatically generated" id="496" name="Google Shape;496;p18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3768" l="76405" r="16771" t="90191"/>
                  <a:stretch/>
                </p:blipFill>
                <p:spPr>
                  <a:xfrm rot="-2269396">
                    <a:off x="2290113" y="3297383"/>
                    <a:ext cx="306879" cy="21900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descr="Chart, bubble chart&#10;&#10;Description automatically generated" id="497" name="Google Shape;497;p18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3768" l="76405" r="16771" t="90191"/>
                  <a:stretch/>
                </p:blipFill>
                <p:spPr>
                  <a:xfrm rot="248392">
                    <a:off x="2511350" y="3961261"/>
                    <a:ext cx="306879" cy="21900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descr="Chart, bubble chart&#10;&#10;Description automatically generated" id="498" name="Google Shape;498;p18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3768" l="76405" r="16771" t="90191"/>
                  <a:stretch/>
                </p:blipFill>
                <p:spPr>
                  <a:xfrm rot="594052">
                    <a:off x="2506667" y="4248067"/>
                    <a:ext cx="306879" cy="21900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descr="Icon&#10;&#10;Description automatically generated" id="499" name="Google Shape;499;p18"/>
                  <p:cNvPicPr preferRelativeResize="0"/>
                  <p:nvPr/>
                </p:nvPicPr>
                <p:blipFill rotWithShape="1">
                  <a:blip r:embed="rId4">
                    <a:alphaModFix/>
                  </a:blip>
                  <a:srcRect b="0" l="0" r="0" t="0"/>
                  <a:stretch/>
                </p:blipFill>
                <p:spPr>
                  <a:xfrm>
                    <a:off x="2873653" y="3929876"/>
                    <a:ext cx="376558" cy="376362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descr="Chart, bubble chart&#10;&#10;Description automatically generated" id="500" name="Google Shape;500;p18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3768" l="76405" r="16771" t="90191"/>
                  <a:stretch/>
                </p:blipFill>
                <p:spPr>
                  <a:xfrm>
                    <a:off x="3969129" y="3972019"/>
                    <a:ext cx="306879" cy="21900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descr="Icon&#10;&#10;Description automatically generated" id="501" name="Google Shape;501;p18"/>
                  <p:cNvPicPr preferRelativeResize="0"/>
                  <p:nvPr/>
                </p:nvPicPr>
                <p:blipFill rotWithShape="1">
                  <a:blip r:embed="rId4">
                    <a:alphaModFix/>
                  </a:blip>
                  <a:srcRect b="0" l="0" r="0" t="0"/>
                  <a:stretch/>
                </p:blipFill>
                <p:spPr>
                  <a:xfrm>
                    <a:off x="4342821" y="3929876"/>
                    <a:ext cx="376558" cy="376362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descr="Chart, bubble chart&#10;&#10;Description automatically generated" id="502" name="Google Shape;502;p18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3768" l="76405" r="16771" t="90191"/>
                  <a:stretch/>
                </p:blipFill>
                <p:spPr>
                  <a:xfrm>
                    <a:off x="3729961" y="6015947"/>
                    <a:ext cx="306879" cy="21900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  <p:grpSp>
              <p:nvGrpSpPr>
                <p:cNvPr id="503" name="Google Shape;503;p18"/>
                <p:cNvGrpSpPr/>
                <p:nvPr/>
              </p:nvGrpSpPr>
              <p:grpSpPr>
                <a:xfrm rot="1988907">
                  <a:off x="2505908" y="5277516"/>
                  <a:ext cx="393400" cy="739096"/>
                  <a:chOff x="2600441" y="3637410"/>
                  <a:chExt cx="393400" cy="739096"/>
                </a:xfrm>
              </p:grpSpPr>
              <p:pic>
                <p:nvPicPr>
                  <p:cNvPr descr="Chart, bubble chart&#10;&#10;Description automatically generated" id="504" name="Google Shape;504;p18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3768" l="76405" r="16771" t="90191"/>
                  <a:stretch/>
                </p:blipFill>
                <p:spPr>
                  <a:xfrm rot="702581">
                    <a:off x="2667934" y="4128636"/>
                    <a:ext cx="306877" cy="21900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descr="Chart, bubble chart&#10;&#10;Description automatically generated" id="505" name="Google Shape;505;p18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3768" l="76405" r="16771" t="90191"/>
                  <a:stretch/>
                </p:blipFill>
                <p:spPr>
                  <a:xfrm rot="-1561688">
                    <a:off x="2632931" y="3693635"/>
                    <a:ext cx="306878" cy="21900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  <p:sp>
              <p:nvSpPr>
                <p:cNvPr id="506" name="Google Shape;506;p18"/>
                <p:cNvSpPr txBox="1"/>
                <p:nvPr/>
              </p:nvSpPr>
              <p:spPr>
                <a:xfrm>
                  <a:off x="2935988" y="3003013"/>
                  <a:ext cx="969000" cy="2673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sp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0" lang="en-US" sz="900" u="none" cap="none" strike="noStrike">
                      <a:solidFill>
                        <a:schemeClr val="dk1"/>
                      </a:solidFill>
                      <a:latin typeface="Courier New"/>
                      <a:ea typeface="Courier New"/>
                      <a:cs typeface="Courier New"/>
                      <a:sym typeface="Courier New"/>
                    </a:rPr>
                    <a:t>ATTTGC</a:t>
                  </a:r>
                  <a:endParaRPr b="0" i="0" sz="11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07" name="Google Shape;507;p18"/>
                <p:cNvSpPr txBox="1"/>
                <p:nvPr/>
              </p:nvSpPr>
              <p:spPr>
                <a:xfrm>
                  <a:off x="3221300" y="3948605"/>
                  <a:ext cx="969000" cy="2673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sp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0" lang="en-US" sz="900" u="none" cap="none" strike="noStrike">
                      <a:solidFill>
                        <a:schemeClr val="dk1"/>
                      </a:solidFill>
                      <a:highlight>
                        <a:srgbClr val="FFFF00"/>
                      </a:highlight>
                      <a:latin typeface="Courier New"/>
                      <a:ea typeface="Courier New"/>
                      <a:cs typeface="Courier New"/>
                      <a:sym typeface="Courier New"/>
                    </a:rPr>
                    <a:t>ATT</a:t>
                  </a:r>
                  <a:r>
                    <a:rPr b="1" i="0" lang="en-US" sz="900" u="none" cap="none" strike="noStrike">
                      <a:solidFill>
                        <a:srgbClr val="00B0F0"/>
                      </a:solidFill>
                      <a:highlight>
                        <a:srgbClr val="FFFF00"/>
                      </a:highlight>
                      <a:latin typeface="Courier New"/>
                      <a:ea typeface="Courier New"/>
                      <a:cs typeface="Courier New"/>
                      <a:sym typeface="Courier New"/>
                    </a:rPr>
                    <a:t>C</a:t>
                  </a:r>
                  <a:r>
                    <a:rPr b="1" i="0" lang="en-US" sz="900" u="none" cap="none" strike="noStrike">
                      <a:solidFill>
                        <a:schemeClr val="dk1"/>
                      </a:solidFill>
                      <a:highlight>
                        <a:srgbClr val="FFFF00"/>
                      </a:highlight>
                      <a:latin typeface="Courier New"/>
                      <a:ea typeface="Courier New"/>
                      <a:cs typeface="Courier New"/>
                      <a:sym typeface="Courier New"/>
                    </a:rPr>
                    <a:t>GC</a:t>
                  </a:r>
                  <a:endParaRPr b="0" i="0" sz="1100" u="none" cap="none" strike="noStrike">
                    <a:solidFill>
                      <a:srgbClr val="000000"/>
                    </a:solidFill>
                    <a:highlight>
                      <a:srgbClr val="FFFF00"/>
                    </a:highlight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08" name="Google Shape;508;p18"/>
                <p:cNvSpPr txBox="1"/>
                <p:nvPr/>
              </p:nvSpPr>
              <p:spPr>
                <a:xfrm>
                  <a:off x="3191887" y="4264868"/>
                  <a:ext cx="969000" cy="2673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sp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0" lang="en-US" sz="900" u="none" cap="none" strike="noStrike">
                      <a:solidFill>
                        <a:srgbClr val="00B0F0"/>
                      </a:solidFill>
                      <a:latin typeface="Courier New"/>
                      <a:ea typeface="Courier New"/>
                      <a:cs typeface="Courier New"/>
                      <a:sym typeface="Courier New"/>
                    </a:rPr>
                    <a:t>T</a:t>
                  </a:r>
                  <a:r>
                    <a:rPr b="1" i="0" lang="en-US" sz="900" u="none" cap="none" strike="noStrike">
                      <a:solidFill>
                        <a:schemeClr val="dk1"/>
                      </a:solidFill>
                      <a:latin typeface="Courier New"/>
                      <a:ea typeface="Courier New"/>
                      <a:cs typeface="Courier New"/>
                      <a:sym typeface="Courier New"/>
                    </a:rPr>
                    <a:t>TTT</a:t>
                  </a:r>
                  <a:r>
                    <a:rPr b="1" i="0" lang="en-US" sz="900" u="none" cap="none" strike="noStrike">
                      <a:solidFill>
                        <a:srgbClr val="00B0F0"/>
                      </a:solidFill>
                      <a:latin typeface="Courier New"/>
                      <a:ea typeface="Courier New"/>
                      <a:cs typeface="Courier New"/>
                      <a:sym typeface="Courier New"/>
                    </a:rPr>
                    <a:t>T</a:t>
                  </a:r>
                  <a:r>
                    <a:rPr b="1" i="0" lang="en-US" sz="900" u="none" cap="none" strike="noStrike">
                      <a:solidFill>
                        <a:schemeClr val="dk1"/>
                      </a:solidFill>
                      <a:latin typeface="Courier New"/>
                      <a:ea typeface="Courier New"/>
                      <a:cs typeface="Courier New"/>
                      <a:sym typeface="Courier New"/>
                    </a:rPr>
                    <a:t>C</a:t>
                  </a:r>
                  <a:endParaRPr b="0" i="0" sz="11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09" name="Google Shape;509;p18"/>
                <p:cNvSpPr txBox="1"/>
                <p:nvPr/>
              </p:nvSpPr>
              <p:spPr>
                <a:xfrm>
                  <a:off x="3322408" y="5410215"/>
                  <a:ext cx="969000" cy="2673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sp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0" lang="en-US" sz="900" u="none" cap="none" strike="noStrike">
                      <a:solidFill>
                        <a:srgbClr val="00B0F0"/>
                      </a:solidFill>
                      <a:latin typeface="Courier New"/>
                      <a:ea typeface="Courier New"/>
                      <a:cs typeface="Courier New"/>
                      <a:sym typeface="Courier New"/>
                    </a:rPr>
                    <a:t>CC</a:t>
                  </a:r>
                  <a:r>
                    <a:rPr b="1" i="0" lang="en-US" sz="900" u="none" cap="none" strike="noStrike">
                      <a:solidFill>
                        <a:schemeClr val="dk1"/>
                      </a:solidFill>
                      <a:latin typeface="Courier New"/>
                      <a:ea typeface="Courier New"/>
                      <a:cs typeface="Courier New"/>
                      <a:sym typeface="Courier New"/>
                    </a:rPr>
                    <a:t>TTGC</a:t>
                  </a:r>
                  <a:endParaRPr b="0" i="0" sz="11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10" name="Google Shape;510;p18"/>
                <p:cNvSpPr txBox="1"/>
                <p:nvPr/>
              </p:nvSpPr>
              <p:spPr>
                <a:xfrm>
                  <a:off x="2927652" y="5994838"/>
                  <a:ext cx="969000" cy="2673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sp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0" lang="en-US" sz="900" u="none" cap="none" strike="noStrike">
                      <a:solidFill>
                        <a:srgbClr val="00B0F0"/>
                      </a:solidFill>
                      <a:highlight>
                        <a:srgbClr val="FFFF00"/>
                      </a:highlight>
                      <a:latin typeface="Courier New"/>
                      <a:ea typeface="Courier New"/>
                      <a:cs typeface="Courier New"/>
                      <a:sym typeface="Courier New"/>
                    </a:rPr>
                    <a:t>C</a:t>
                  </a:r>
                  <a:r>
                    <a:rPr b="1" i="0" lang="en-US" sz="900" u="none" cap="none" strike="noStrike">
                      <a:solidFill>
                        <a:schemeClr val="dk1"/>
                      </a:solidFill>
                      <a:highlight>
                        <a:srgbClr val="FFFF00"/>
                      </a:highlight>
                      <a:latin typeface="Courier New"/>
                      <a:ea typeface="Courier New"/>
                      <a:cs typeface="Courier New"/>
                      <a:sym typeface="Courier New"/>
                    </a:rPr>
                    <a:t>TTT</a:t>
                  </a:r>
                  <a:r>
                    <a:rPr b="1" i="0" lang="en-US" sz="900" u="none" cap="none" strike="noStrike">
                      <a:solidFill>
                        <a:srgbClr val="00B0F0"/>
                      </a:solidFill>
                      <a:highlight>
                        <a:srgbClr val="FFFF00"/>
                      </a:highlight>
                      <a:latin typeface="Courier New"/>
                      <a:ea typeface="Courier New"/>
                      <a:cs typeface="Courier New"/>
                      <a:sym typeface="Courier New"/>
                    </a:rPr>
                    <a:t>A</a:t>
                  </a:r>
                  <a:r>
                    <a:rPr b="1" i="0" lang="en-US" sz="900" u="none" cap="none" strike="noStrike">
                      <a:solidFill>
                        <a:schemeClr val="dk1"/>
                      </a:solidFill>
                      <a:highlight>
                        <a:srgbClr val="FFFF00"/>
                      </a:highlight>
                      <a:latin typeface="Courier New"/>
                      <a:ea typeface="Courier New"/>
                      <a:cs typeface="Courier New"/>
                      <a:sym typeface="Courier New"/>
                    </a:rPr>
                    <a:t>C</a:t>
                  </a:r>
                  <a:endParaRPr b="0" i="0" sz="1100" u="none" cap="none" strike="noStrike">
                    <a:solidFill>
                      <a:srgbClr val="000000"/>
                    </a:solidFill>
                    <a:highlight>
                      <a:srgbClr val="FFFF00"/>
                    </a:highlight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511" name="Google Shape;511;p18"/>
              <p:cNvGrpSpPr/>
              <p:nvPr/>
            </p:nvGrpSpPr>
            <p:grpSpPr>
              <a:xfrm>
                <a:off x="1060842" y="2340777"/>
                <a:ext cx="3479016" cy="3931920"/>
                <a:chOff x="1060842" y="2340777"/>
                <a:chExt cx="3479016" cy="3931920"/>
              </a:xfrm>
            </p:grpSpPr>
            <p:pic>
              <p:nvPicPr>
                <p:cNvPr descr="Shape&#10;&#10;Description automatically generated" id="512" name="Google Shape;512;p18"/>
                <p:cNvPicPr preferRelativeResize="0"/>
                <p:nvPr/>
              </p:nvPicPr>
              <p:blipFill rotWithShape="1">
                <a:blip r:embed="rId5">
                  <a:alphaModFix/>
                </a:blip>
                <a:srcRect b="7681" l="29913" r="30017" t="0"/>
                <a:stretch/>
              </p:blipFill>
              <p:spPr>
                <a:xfrm>
                  <a:off x="1060842" y="2340777"/>
                  <a:ext cx="1581912" cy="393192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grpSp>
              <p:nvGrpSpPr>
                <p:cNvPr id="513" name="Google Shape;513;p18"/>
                <p:cNvGrpSpPr/>
                <p:nvPr/>
              </p:nvGrpSpPr>
              <p:grpSpPr>
                <a:xfrm>
                  <a:off x="3081865" y="2650398"/>
                  <a:ext cx="1457993" cy="2529713"/>
                  <a:chOff x="2681809" y="2470286"/>
                  <a:chExt cx="1457993" cy="2529713"/>
                </a:xfrm>
              </p:grpSpPr>
              <p:pic>
                <p:nvPicPr>
                  <p:cNvPr descr="Corona, Green, Dotted, Icon, Virus, Pandemic, Epidemic" id="514" name="Google Shape;514;p18"/>
                  <p:cNvPicPr preferRelativeResize="0"/>
                  <p:nvPr/>
                </p:nvPicPr>
                <p:blipFill rotWithShape="1">
                  <a:blip r:embed="rId6">
                    <a:alphaModFix/>
                  </a:blip>
                  <a:srcRect b="0" l="0" r="0" t="0"/>
                  <a:stretch/>
                </p:blipFill>
                <p:spPr>
                  <a:xfrm>
                    <a:off x="2681809" y="3836365"/>
                    <a:ext cx="888852" cy="851855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sp>
                <p:nvSpPr>
                  <p:cNvPr id="515" name="Google Shape;515;p18"/>
                  <p:cNvSpPr txBox="1"/>
                  <p:nvPr/>
                </p:nvSpPr>
                <p:spPr>
                  <a:xfrm>
                    <a:off x="2776198" y="4159634"/>
                    <a:ext cx="840803" cy="26382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t" bIns="34275" lIns="68575" spcFirstLastPara="1" rIns="68575" wrap="square" tIns="34275">
                    <a:sp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100"/>
                      <a:buFont typeface="Arial"/>
                      <a:buNone/>
                    </a:pPr>
                    <a:r>
                      <a:rPr b="1" i="0" lang="en-US" sz="1200" u="none" cap="none" strike="noStrike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rPr>
                      <a:t>C</a:t>
                    </a:r>
                    <a:r>
                      <a:rPr b="1" i="0" lang="en-US" sz="1200" u="none" cap="none" strike="noStrike">
                        <a:solidFill>
                          <a:schemeClr val="lt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rPr>
                      <a:t>TTTGC</a:t>
                    </a:r>
                    <a:endParaRPr b="0" i="0" sz="1200" u="none" cap="none" strike="noStrike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pic>
                <p:nvPicPr>
                  <p:cNvPr descr="Corona, Green, Dotted, Icon, Virus, Pandemic, Epidemic" id="516" name="Google Shape;516;p18"/>
                  <p:cNvPicPr preferRelativeResize="0"/>
                  <p:nvPr/>
                </p:nvPicPr>
                <p:blipFill rotWithShape="1">
                  <a:blip r:embed="rId6">
                    <a:alphaModFix/>
                  </a:blip>
                  <a:srcRect b="0" l="0" r="0" t="0"/>
                  <a:stretch/>
                </p:blipFill>
                <p:spPr>
                  <a:xfrm>
                    <a:off x="3876168" y="4313755"/>
                    <a:ext cx="263634" cy="26363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descr="Corona Orange Contour - Free vector graphic on Pixabay" id="517" name="Google Shape;517;p18"/>
                  <p:cNvPicPr preferRelativeResize="0"/>
                  <p:nvPr/>
                </p:nvPicPr>
                <p:blipFill rotWithShape="1">
                  <a:blip r:embed="rId7">
                    <a:alphaModFix/>
                  </a:blip>
                  <a:srcRect b="0" l="0" r="0" t="0"/>
                  <a:stretch/>
                </p:blipFill>
                <p:spPr>
                  <a:xfrm>
                    <a:off x="3818171" y="3462769"/>
                    <a:ext cx="218375" cy="218375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descr="Corona, Green, Dotted, Icon, Virus, Pandemic, Epidemic" id="518" name="Google Shape;518;p18"/>
                  <p:cNvPicPr preferRelativeResize="0"/>
                  <p:nvPr/>
                </p:nvPicPr>
                <p:blipFill rotWithShape="1">
                  <a:blip r:embed="rId6">
                    <a:alphaModFix/>
                  </a:blip>
                  <a:srcRect b="0" l="0" r="0" t="0"/>
                  <a:stretch/>
                </p:blipFill>
                <p:spPr>
                  <a:xfrm>
                    <a:off x="3555709" y="2470286"/>
                    <a:ext cx="263634" cy="26363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descr="Corona Orange Contour - Free vector graphic on Pixabay" id="519" name="Google Shape;519;p18"/>
                  <p:cNvPicPr preferRelativeResize="0"/>
                  <p:nvPr/>
                </p:nvPicPr>
                <p:blipFill rotWithShape="1">
                  <a:blip r:embed="rId7">
                    <a:alphaModFix/>
                  </a:blip>
                  <a:srcRect b="0" l="0" r="0" t="0"/>
                  <a:stretch/>
                </p:blipFill>
                <p:spPr>
                  <a:xfrm>
                    <a:off x="3619713" y="4781624"/>
                    <a:ext cx="218375" cy="218375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</p:grpSp>
        </p:grpSp>
        <p:pic>
          <p:nvPicPr>
            <p:cNvPr descr="Icon&#10;&#10;Description automatically generated" id="520" name="Google Shape;520;p1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869790" y="3646530"/>
              <a:ext cx="914400" cy="914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1" name="Google Shape;521;p18"/>
            <p:cNvSpPr txBox="1"/>
            <p:nvPr/>
          </p:nvSpPr>
          <p:spPr>
            <a:xfrm>
              <a:off x="1983009" y="3984619"/>
              <a:ext cx="883953" cy="26382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1" i="0" lang="en-US" sz="1200" u="none" cap="none" strike="noStrike">
                  <a:solidFill>
                    <a:schemeClr val="lt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ATTTGC</a:t>
              </a:r>
              <a:endPara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descr="Dice free to use clip art - Clipartix" id="522" name="Google Shape;522;p1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rot="935340">
            <a:off x="5996833" y="3947719"/>
            <a:ext cx="361732" cy="32614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23" name="Google Shape;523;p18"/>
          <p:cNvCxnSpPr/>
          <p:nvPr/>
        </p:nvCxnSpPr>
        <p:spPr>
          <a:xfrm>
            <a:off x="6007135" y="3583859"/>
            <a:ext cx="312300" cy="307200"/>
          </a:xfrm>
          <a:prstGeom prst="straightConnector1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24" name="Google Shape;524;p18"/>
          <p:cNvCxnSpPr/>
          <p:nvPr/>
        </p:nvCxnSpPr>
        <p:spPr>
          <a:xfrm flipH="1" rot="10800000">
            <a:off x="6007135" y="3583907"/>
            <a:ext cx="312300" cy="317700"/>
          </a:xfrm>
          <a:prstGeom prst="straightConnector1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Dice free to use clip art - Clipartix" id="525" name="Google Shape;525;p1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rot="935340">
            <a:off x="6189192" y="1697961"/>
            <a:ext cx="361732" cy="3261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hart, histogram&#10;&#10;Description automatically generated" id="531" name="Google Shape;531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47565" y="2153040"/>
            <a:ext cx="2796043" cy="279604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hart&#10;&#10;Description automatically generated" id="532" name="Google Shape;532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66546" y="2137670"/>
            <a:ext cx="2796043" cy="279604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rona, Green, Dotted, Icon, Virus, Pandemic, Epidemic" id="533" name="Google Shape;533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196260" y="3817565"/>
            <a:ext cx="471382" cy="430652"/>
          </a:xfrm>
          <a:prstGeom prst="rect">
            <a:avLst/>
          </a:prstGeom>
          <a:noFill/>
          <a:ln>
            <a:noFill/>
          </a:ln>
        </p:spPr>
      </p:pic>
      <p:sp>
        <p:nvSpPr>
          <p:cNvPr id="534" name="Google Shape;534;p19"/>
          <p:cNvSpPr txBox="1"/>
          <p:nvPr/>
        </p:nvSpPr>
        <p:spPr>
          <a:xfrm>
            <a:off x="5845586" y="3425150"/>
            <a:ext cx="11727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en-US" sz="21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C</a:t>
            </a:r>
            <a:r>
              <a:rPr b="1" i="0" lang="en-US" sz="2100" u="none" cap="none" strike="noStrike">
                <a:solidFill>
                  <a:srgbClr val="00B0F0"/>
                </a:solidFill>
                <a:latin typeface="Courier New"/>
                <a:ea typeface="Courier New"/>
                <a:cs typeface="Courier New"/>
                <a:sym typeface="Courier New"/>
              </a:rPr>
              <a:t>C</a:t>
            </a:r>
            <a:r>
              <a:rPr b="1" i="0" lang="en-US" sz="21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TTGC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Icon&#10;&#10;Description automatically generated" id="535" name="Google Shape;535;p1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226780" y="3431217"/>
            <a:ext cx="472973" cy="457231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19"/>
          <p:cNvSpPr txBox="1"/>
          <p:nvPr/>
        </p:nvSpPr>
        <p:spPr>
          <a:xfrm>
            <a:off x="2940127" y="3038802"/>
            <a:ext cx="13962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en-US" sz="21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ATT</a:t>
            </a:r>
            <a:r>
              <a:rPr b="1" i="0" lang="en-US" sz="2100" u="none" cap="none" strike="noStrike">
                <a:solidFill>
                  <a:srgbClr val="00B0F0"/>
                </a:solidFill>
                <a:latin typeface="Courier New"/>
                <a:ea typeface="Courier New"/>
                <a:cs typeface="Courier New"/>
                <a:sym typeface="Courier New"/>
              </a:rPr>
              <a:t>C</a:t>
            </a:r>
            <a:r>
              <a:rPr b="1" i="0" lang="en-US" sz="21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GC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7" name="Google Shape;537;p19"/>
          <p:cNvSpPr txBox="1"/>
          <p:nvPr>
            <p:ph type="title"/>
          </p:nvPr>
        </p:nvSpPr>
        <p:spPr>
          <a:xfrm>
            <a:off x="688657" y="295656"/>
            <a:ext cx="78237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Font typeface="Poppins"/>
              <a:buNone/>
            </a:pPr>
            <a:r>
              <a:rPr lang="en-US"/>
              <a:t>Some mutations are neutral</a:t>
            </a:r>
            <a:endParaRPr/>
          </a:p>
        </p:txBody>
      </p:sp>
      <p:pic>
        <p:nvPicPr>
          <p:cNvPr descr="Graphical user interface&#10;&#10;Description automatically generated with medium confidence" id="538" name="Google Shape;538;p1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738826" y="1049026"/>
            <a:ext cx="3491963" cy="1015310"/>
          </a:xfrm>
          <a:prstGeom prst="rect">
            <a:avLst/>
          </a:prstGeom>
          <a:noFill/>
          <a:ln>
            <a:noFill/>
          </a:ln>
        </p:spPr>
      </p:pic>
      <p:sp>
        <p:nvSpPr>
          <p:cNvPr id="539" name="Google Shape;539;p19"/>
          <p:cNvSpPr txBox="1"/>
          <p:nvPr/>
        </p:nvSpPr>
        <p:spPr>
          <a:xfrm>
            <a:off x="1894565" y="1395462"/>
            <a:ext cx="27243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-US" sz="1500" u="none" cap="none" strike="noStrik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rPr>
              <a:t>Synonymous (‘S’)</a:t>
            </a:r>
            <a:endParaRPr b="1" i="0" sz="1100" u="none" cap="none" strike="noStrik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0" name="Google Shape;540;p19"/>
          <p:cNvSpPr/>
          <p:nvPr/>
        </p:nvSpPr>
        <p:spPr>
          <a:xfrm>
            <a:off x="4799891" y="1152179"/>
            <a:ext cx="117600" cy="6933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3"/>
          <p:cNvSpPr txBox="1"/>
          <p:nvPr>
            <p:ph type="title"/>
          </p:nvPr>
        </p:nvSpPr>
        <p:spPr>
          <a:xfrm>
            <a:off x="189689" y="842878"/>
            <a:ext cx="2210700" cy="345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Poppins"/>
              <a:buNone/>
            </a:pPr>
            <a:r>
              <a:rPr lang="en-US"/>
              <a:t>Outline</a:t>
            </a:r>
            <a:endParaRPr/>
          </a:p>
        </p:txBody>
      </p:sp>
      <p:sp>
        <p:nvSpPr>
          <p:cNvPr id="59" name="Google Shape;59;p3"/>
          <p:cNvSpPr txBox="1"/>
          <p:nvPr>
            <p:ph idx="1" type="body"/>
          </p:nvPr>
        </p:nvSpPr>
        <p:spPr>
          <a:xfrm>
            <a:off x="2901951" y="648081"/>
            <a:ext cx="5486400" cy="384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-260350" lvl="0" marL="3429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300"/>
              <a:buFont typeface="Arial"/>
              <a:buChar char="•"/>
            </a:pPr>
            <a:r>
              <a:rPr lang="en-US" sz="2100"/>
              <a:t>Evolution across scales</a:t>
            </a:r>
            <a:endParaRPr/>
          </a:p>
          <a:p>
            <a:pPr indent="-260350" lvl="0" marL="3429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300"/>
              <a:buFont typeface="Arial"/>
              <a:buChar char="•"/>
            </a:pPr>
            <a:r>
              <a:rPr lang="en-US" sz="2100"/>
              <a:t>Different types of mutations</a:t>
            </a:r>
            <a:endParaRPr/>
          </a:p>
          <a:p>
            <a:pPr indent="-260350" lvl="0" marL="3429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300"/>
              <a:buFont typeface="Arial"/>
              <a:buChar char="•"/>
            </a:pPr>
            <a:r>
              <a:rPr lang="en-US" sz="2100"/>
              <a:t>Evolution within and between hosts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20"/>
          <p:cNvSpPr txBox="1"/>
          <p:nvPr>
            <p:ph type="title"/>
          </p:nvPr>
        </p:nvSpPr>
        <p:spPr>
          <a:xfrm>
            <a:off x="688657" y="295656"/>
            <a:ext cx="78237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Font typeface="Poppins"/>
              <a:buNone/>
            </a:pPr>
            <a:r>
              <a:rPr lang="en-US">
                <a:latin typeface="Poppins"/>
                <a:ea typeface="Poppins"/>
                <a:cs typeface="Poppins"/>
                <a:sym typeface="Poppins"/>
              </a:rPr>
              <a:t>Some mutations increase viral fitness</a:t>
            </a:r>
            <a:endParaRPr/>
          </a:p>
        </p:txBody>
      </p:sp>
      <p:grpSp>
        <p:nvGrpSpPr>
          <p:cNvPr id="547" name="Google Shape;547;p20"/>
          <p:cNvGrpSpPr/>
          <p:nvPr/>
        </p:nvGrpSpPr>
        <p:grpSpPr>
          <a:xfrm>
            <a:off x="2455820" y="1064064"/>
            <a:ext cx="4348342" cy="3783687"/>
            <a:chOff x="1021899" y="2531872"/>
            <a:chExt cx="4518697" cy="3931920"/>
          </a:xfrm>
        </p:grpSpPr>
        <p:grpSp>
          <p:nvGrpSpPr>
            <p:cNvPr id="548" name="Google Shape;548;p20"/>
            <p:cNvGrpSpPr/>
            <p:nvPr/>
          </p:nvGrpSpPr>
          <p:grpSpPr>
            <a:xfrm>
              <a:off x="1021899" y="2531872"/>
              <a:ext cx="4518697" cy="3931920"/>
              <a:chOff x="1060842" y="2340777"/>
              <a:chExt cx="4518697" cy="3931920"/>
            </a:xfrm>
          </p:grpSpPr>
          <p:grpSp>
            <p:nvGrpSpPr>
              <p:cNvPr id="549" name="Google Shape;549;p20"/>
              <p:cNvGrpSpPr/>
              <p:nvPr/>
            </p:nvGrpSpPr>
            <p:grpSpPr>
              <a:xfrm>
                <a:off x="1954241" y="2601943"/>
                <a:ext cx="3625298" cy="2633030"/>
                <a:chOff x="-31335" y="3003013"/>
                <a:chExt cx="4750714" cy="3259125"/>
              </a:xfrm>
            </p:grpSpPr>
            <p:sp>
              <p:nvSpPr>
                <p:cNvPr id="550" name="Google Shape;550;p20"/>
                <p:cNvSpPr txBox="1"/>
                <p:nvPr/>
              </p:nvSpPr>
              <p:spPr>
                <a:xfrm>
                  <a:off x="-31335" y="4377891"/>
                  <a:ext cx="969000" cy="2673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sp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0" lang="en-US" sz="900" u="none" cap="none" strike="noStrike">
                      <a:solidFill>
                        <a:schemeClr val="lt1"/>
                      </a:solidFill>
                      <a:latin typeface="Courier New"/>
                      <a:ea typeface="Courier New"/>
                      <a:cs typeface="Courier New"/>
                      <a:sym typeface="Courier New"/>
                    </a:rPr>
                    <a:t>ATTTGC</a:t>
                  </a:r>
                  <a:endParaRPr b="0" i="0" sz="11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pic>
              <p:nvPicPr>
                <p:cNvPr descr="Chart, bubble chart&#10;&#10;Description automatically generated" id="551" name="Google Shape;551;p20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 b="3768" l="76405" r="16771" t="90191"/>
                <a:stretch/>
              </p:blipFill>
              <p:spPr>
                <a:xfrm rot="-1311693">
                  <a:off x="1077191" y="4371236"/>
                  <a:ext cx="306877" cy="21900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Icon&#10;&#10;Description automatically generated" id="552" name="Google Shape;552;p20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0" l="0" r="0" t="0"/>
                <a:stretch/>
              </p:blipFill>
              <p:spPr>
                <a:xfrm>
                  <a:off x="1245292" y="3532082"/>
                  <a:ext cx="1198261" cy="113183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Chart, bubble chart&#10;&#10;Description automatically generated" id="553" name="Google Shape;553;p20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 b="3768" l="76405" r="16771" t="90191"/>
                <a:stretch/>
              </p:blipFill>
              <p:spPr>
                <a:xfrm rot="1732116">
                  <a:off x="1081434" y="4860518"/>
                  <a:ext cx="306877" cy="21900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554" name="Google Shape;554;p20"/>
                <p:cNvSpPr txBox="1"/>
                <p:nvPr/>
              </p:nvSpPr>
              <p:spPr>
                <a:xfrm>
                  <a:off x="1390495" y="3933185"/>
                  <a:ext cx="969064" cy="32656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sp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0" lang="en-US" sz="1200" u="none" cap="none" strike="noStrike">
                      <a:solidFill>
                        <a:schemeClr val="lt1"/>
                      </a:solidFill>
                      <a:latin typeface="Courier New"/>
                      <a:ea typeface="Courier New"/>
                      <a:cs typeface="Courier New"/>
                      <a:sym typeface="Courier New"/>
                    </a:rPr>
                    <a:t>ATTTGC</a:t>
                  </a:r>
                  <a:endParaRPr b="0" i="0" sz="12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555" name="Google Shape;555;p20"/>
                <p:cNvGrpSpPr/>
                <p:nvPr/>
              </p:nvGrpSpPr>
              <p:grpSpPr>
                <a:xfrm>
                  <a:off x="2255199" y="3226296"/>
                  <a:ext cx="2464180" cy="2751190"/>
                  <a:chOff x="2255199" y="3226296"/>
                  <a:chExt cx="2464180" cy="2751190"/>
                </a:xfrm>
              </p:grpSpPr>
              <p:pic>
                <p:nvPicPr>
                  <p:cNvPr descr="Chart, bubble chart&#10;&#10;Description automatically generated" id="556" name="Google Shape;556;p20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3768" l="76405" r="16771" t="90191"/>
                  <a:stretch/>
                </p:blipFill>
                <p:spPr>
                  <a:xfrm rot="-2269396">
                    <a:off x="2290113" y="3297383"/>
                    <a:ext cx="306879" cy="21900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descr="Chart, bubble chart&#10;&#10;Description automatically generated" id="557" name="Google Shape;557;p20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3768" l="76405" r="16771" t="90191"/>
                  <a:stretch/>
                </p:blipFill>
                <p:spPr>
                  <a:xfrm rot="248392">
                    <a:off x="2511350" y="3961261"/>
                    <a:ext cx="306879" cy="21900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descr="Chart, bubble chart&#10;&#10;Description automatically generated" id="558" name="Google Shape;558;p20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3768" l="76405" r="16771" t="90191"/>
                  <a:stretch/>
                </p:blipFill>
                <p:spPr>
                  <a:xfrm rot="594052">
                    <a:off x="2506667" y="4248067"/>
                    <a:ext cx="306879" cy="21900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descr="Icon&#10;&#10;Description automatically generated" id="559" name="Google Shape;559;p20"/>
                  <p:cNvPicPr preferRelativeResize="0"/>
                  <p:nvPr/>
                </p:nvPicPr>
                <p:blipFill rotWithShape="1">
                  <a:blip r:embed="rId4">
                    <a:alphaModFix/>
                  </a:blip>
                  <a:srcRect b="0" l="0" r="0" t="0"/>
                  <a:stretch/>
                </p:blipFill>
                <p:spPr>
                  <a:xfrm>
                    <a:off x="2873653" y="3929876"/>
                    <a:ext cx="376558" cy="376362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descr="Chart, bubble chart&#10;&#10;Description automatically generated" id="560" name="Google Shape;560;p20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3768" l="76405" r="16771" t="90191"/>
                  <a:stretch/>
                </p:blipFill>
                <p:spPr>
                  <a:xfrm>
                    <a:off x="3969129" y="3972019"/>
                    <a:ext cx="306879" cy="21900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descr="Icon&#10;&#10;Description automatically generated" id="561" name="Google Shape;561;p20"/>
                  <p:cNvPicPr preferRelativeResize="0"/>
                  <p:nvPr/>
                </p:nvPicPr>
                <p:blipFill rotWithShape="1">
                  <a:blip r:embed="rId4">
                    <a:alphaModFix/>
                  </a:blip>
                  <a:srcRect b="0" l="0" r="0" t="0"/>
                  <a:stretch/>
                </p:blipFill>
                <p:spPr>
                  <a:xfrm>
                    <a:off x="4342821" y="3929876"/>
                    <a:ext cx="376558" cy="376362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descr="Chart, bubble chart&#10;&#10;Description automatically generated" id="562" name="Google Shape;562;p20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3768" l="76405" r="16771" t="90191"/>
                  <a:stretch/>
                </p:blipFill>
                <p:spPr>
                  <a:xfrm>
                    <a:off x="4070579" y="5435050"/>
                    <a:ext cx="306879" cy="21900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descr="Chart, bubble chart&#10;&#10;Description automatically generated" id="563" name="Google Shape;563;p20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3768" l="76405" r="16771" t="90191"/>
                  <a:stretch/>
                </p:blipFill>
                <p:spPr>
                  <a:xfrm rot="1235483">
                    <a:off x="3969129" y="4380860"/>
                    <a:ext cx="306879" cy="21900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descr="Chart, bubble chart&#10;&#10;Description automatically generated" id="564" name="Google Shape;564;p20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3768" l="76405" r="16771" t="90191"/>
                  <a:stretch/>
                </p:blipFill>
                <p:spPr>
                  <a:xfrm rot="3507184">
                    <a:off x="3781718" y="4568106"/>
                    <a:ext cx="289866" cy="23186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descr="Chart, bubble chart&#10;&#10;Description automatically generated" id="565" name="Google Shape;565;p20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3768" l="76405" r="16771" t="90191"/>
                  <a:stretch/>
                </p:blipFill>
                <p:spPr>
                  <a:xfrm rot="-2469372">
                    <a:off x="3911601" y="3703003"/>
                    <a:ext cx="306879" cy="21900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descr="Chart, bubble chart&#10;&#10;Description automatically generated" id="566" name="Google Shape;566;p20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3768" l="76405" r="16771" t="90191"/>
                  <a:stretch/>
                </p:blipFill>
                <p:spPr>
                  <a:xfrm rot="1883517">
                    <a:off x="3987924" y="5694582"/>
                    <a:ext cx="306879" cy="21900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  <p:grpSp>
              <p:nvGrpSpPr>
                <p:cNvPr id="567" name="Google Shape;567;p20"/>
                <p:cNvGrpSpPr/>
                <p:nvPr/>
              </p:nvGrpSpPr>
              <p:grpSpPr>
                <a:xfrm rot="1988907">
                  <a:off x="2505908" y="5277516"/>
                  <a:ext cx="393400" cy="739096"/>
                  <a:chOff x="2600441" y="3637410"/>
                  <a:chExt cx="393400" cy="739096"/>
                </a:xfrm>
              </p:grpSpPr>
              <p:pic>
                <p:nvPicPr>
                  <p:cNvPr descr="Chart, bubble chart&#10;&#10;Description automatically generated" id="568" name="Google Shape;568;p20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3768" l="76405" r="16771" t="90191"/>
                  <a:stretch/>
                </p:blipFill>
                <p:spPr>
                  <a:xfrm rot="702581">
                    <a:off x="2667934" y="4128636"/>
                    <a:ext cx="306877" cy="21900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descr="Chart, bubble chart&#10;&#10;Description automatically generated" id="569" name="Google Shape;569;p20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3768" l="76405" r="16771" t="90191"/>
                  <a:stretch/>
                </p:blipFill>
                <p:spPr>
                  <a:xfrm rot="-1561688">
                    <a:off x="2632931" y="3693635"/>
                    <a:ext cx="306878" cy="21900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  <p:sp>
              <p:nvSpPr>
                <p:cNvPr id="570" name="Google Shape;570;p20"/>
                <p:cNvSpPr txBox="1"/>
                <p:nvPr/>
              </p:nvSpPr>
              <p:spPr>
                <a:xfrm>
                  <a:off x="2935988" y="3003013"/>
                  <a:ext cx="969000" cy="2673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sp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0" lang="en-US" sz="900" u="none" cap="none" strike="noStrike">
                      <a:solidFill>
                        <a:schemeClr val="dk1"/>
                      </a:solidFill>
                      <a:latin typeface="Courier New"/>
                      <a:ea typeface="Courier New"/>
                      <a:cs typeface="Courier New"/>
                      <a:sym typeface="Courier New"/>
                    </a:rPr>
                    <a:t>ATTTGC</a:t>
                  </a:r>
                  <a:endParaRPr b="0" i="0" sz="11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71" name="Google Shape;571;p20"/>
                <p:cNvSpPr txBox="1"/>
                <p:nvPr/>
              </p:nvSpPr>
              <p:spPr>
                <a:xfrm>
                  <a:off x="3221300" y="3948605"/>
                  <a:ext cx="969000" cy="2673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sp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0" lang="en-US" sz="900" u="none" cap="none" strike="noStrike">
                      <a:solidFill>
                        <a:schemeClr val="dk1"/>
                      </a:solidFill>
                      <a:highlight>
                        <a:srgbClr val="FFFF00"/>
                      </a:highlight>
                      <a:latin typeface="Courier New"/>
                      <a:ea typeface="Courier New"/>
                      <a:cs typeface="Courier New"/>
                      <a:sym typeface="Courier New"/>
                    </a:rPr>
                    <a:t>ATT</a:t>
                  </a:r>
                  <a:r>
                    <a:rPr b="1" i="0" lang="en-US" sz="900" u="none" cap="none" strike="noStrike">
                      <a:solidFill>
                        <a:srgbClr val="00B0F0"/>
                      </a:solidFill>
                      <a:highlight>
                        <a:srgbClr val="FFFF00"/>
                      </a:highlight>
                      <a:latin typeface="Courier New"/>
                      <a:ea typeface="Courier New"/>
                      <a:cs typeface="Courier New"/>
                      <a:sym typeface="Courier New"/>
                    </a:rPr>
                    <a:t>C</a:t>
                  </a:r>
                  <a:r>
                    <a:rPr b="1" i="0" lang="en-US" sz="900" u="none" cap="none" strike="noStrike">
                      <a:solidFill>
                        <a:schemeClr val="dk1"/>
                      </a:solidFill>
                      <a:highlight>
                        <a:srgbClr val="FFFF00"/>
                      </a:highlight>
                      <a:latin typeface="Courier New"/>
                      <a:ea typeface="Courier New"/>
                      <a:cs typeface="Courier New"/>
                      <a:sym typeface="Courier New"/>
                    </a:rPr>
                    <a:t>GC</a:t>
                  </a:r>
                  <a:endParaRPr b="0" i="0" sz="1100" u="none" cap="none" strike="noStrike">
                    <a:solidFill>
                      <a:srgbClr val="000000"/>
                    </a:solidFill>
                    <a:highlight>
                      <a:srgbClr val="FFFF00"/>
                    </a:highlight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72" name="Google Shape;572;p20"/>
                <p:cNvSpPr txBox="1"/>
                <p:nvPr/>
              </p:nvSpPr>
              <p:spPr>
                <a:xfrm>
                  <a:off x="3191887" y="4264868"/>
                  <a:ext cx="774900" cy="2673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sp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0" lang="en-US" sz="900" u="none" cap="none" strike="noStrike">
                      <a:solidFill>
                        <a:srgbClr val="00B0F0"/>
                      </a:solidFill>
                      <a:highlight>
                        <a:srgbClr val="00FFFF"/>
                      </a:highlight>
                      <a:latin typeface="Courier New"/>
                      <a:ea typeface="Courier New"/>
                      <a:cs typeface="Courier New"/>
                      <a:sym typeface="Courier New"/>
                    </a:rPr>
                    <a:t>T</a:t>
                  </a:r>
                  <a:r>
                    <a:rPr b="1" i="0" lang="en-US" sz="900" u="none" cap="none" strike="noStrike">
                      <a:solidFill>
                        <a:schemeClr val="dk1"/>
                      </a:solidFill>
                      <a:highlight>
                        <a:srgbClr val="00FFFF"/>
                      </a:highlight>
                      <a:latin typeface="Courier New"/>
                      <a:ea typeface="Courier New"/>
                      <a:cs typeface="Courier New"/>
                      <a:sym typeface="Courier New"/>
                    </a:rPr>
                    <a:t>TTT</a:t>
                  </a:r>
                  <a:r>
                    <a:rPr b="1" i="0" lang="en-US" sz="900" u="none" cap="none" strike="noStrike">
                      <a:solidFill>
                        <a:srgbClr val="00B0F0"/>
                      </a:solidFill>
                      <a:highlight>
                        <a:srgbClr val="00FFFF"/>
                      </a:highlight>
                      <a:latin typeface="Courier New"/>
                      <a:ea typeface="Courier New"/>
                      <a:cs typeface="Courier New"/>
                      <a:sym typeface="Courier New"/>
                    </a:rPr>
                    <a:t>T</a:t>
                  </a:r>
                  <a:r>
                    <a:rPr b="1" i="0" lang="en-US" sz="900" u="none" cap="none" strike="noStrike">
                      <a:solidFill>
                        <a:schemeClr val="dk1"/>
                      </a:solidFill>
                      <a:highlight>
                        <a:srgbClr val="00FFFF"/>
                      </a:highlight>
                      <a:latin typeface="Courier New"/>
                      <a:ea typeface="Courier New"/>
                      <a:cs typeface="Courier New"/>
                      <a:sym typeface="Courier New"/>
                    </a:rPr>
                    <a:t>C</a:t>
                  </a:r>
                  <a:endParaRPr b="0" i="0" sz="1100" u="none" cap="none" strike="noStrike">
                    <a:solidFill>
                      <a:srgbClr val="000000"/>
                    </a:solidFill>
                    <a:highlight>
                      <a:srgbClr val="00FFFF"/>
                    </a:highlight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73" name="Google Shape;573;p20"/>
                <p:cNvSpPr txBox="1"/>
                <p:nvPr/>
              </p:nvSpPr>
              <p:spPr>
                <a:xfrm>
                  <a:off x="3322408" y="5410215"/>
                  <a:ext cx="969000" cy="2673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sp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0" lang="en-US" sz="900" u="none" cap="none" strike="noStrike">
                      <a:solidFill>
                        <a:srgbClr val="00B0F0"/>
                      </a:solidFill>
                      <a:highlight>
                        <a:srgbClr val="00FFFF"/>
                      </a:highlight>
                      <a:latin typeface="Courier New"/>
                      <a:ea typeface="Courier New"/>
                      <a:cs typeface="Courier New"/>
                      <a:sym typeface="Courier New"/>
                    </a:rPr>
                    <a:t>CC</a:t>
                  </a:r>
                  <a:r>
                    <a:rPr b="1" i="0" lang="en-US" sz="900" u="none" cap="none" strike="noStrike">
                      <a:solidFill>
                        <a:schemeClr val="dk1"/>
                      </a:solidFill>
                      <a:highlight>
                        <a:srgbClr val="00FFFF"/>
                      </a:highlight>
                      <a:latin typeface="Courier New"/>
                      <a:ea typeface="Courier New"/>
                      <a:cs typeface="Courier New"/>
                      <a:sym typeface="Courier New"/>
                    </a:rPr>
                    <a:t>TTGC</a:t>
                  </a:r>
                  <a:endParaRPr b="0" i="0" sz="1100" u="none" cap="none" strike="noStrike">
                    <a:solidFill>
                      <a:srgbClr val="000000"/>
                    </a:solidFill>
                    <a:highlight>
                      <a:srgbClr val="00FFFF"/>
                    </a:highlight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74" name="Google Shape;574;p20"/>
                <p:cNvSpPr txBox="1"/>
                <p:nvPr/>
              </p:nvSpPr>
              <p:spPr>
                <a:xfrm>
                  <a:off x="2927652" y="5994838"/>
                  <a:ext cx="969000" cy="2673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sp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0" lang="en-US" sz="900" u="none" cap="none" strike="noStrike">
                      <a:solidFill>
                        <a:srgbClr val="00B0F0"/>
                      </a:solidFill>
                      <a:highlight>
                        <a:srgbClr val="FFFF00"/>
                      </a:highlight>
                      <a:latin typeface="Courier New"/>
                      <a:ea typeface="Courier New"/>
                      <a:cs typeface="Courier New"/>
                      <a:sym typeface="Courier New"/>
                    </a:rPr>
                    <a:t>C</a:t>
                  </a:r>
                  <a:r>
                    <a:rPr b="1" i="0" lang="en-US" sz="900" u="none" cap="none" strike="noStrike">
                      <a:solidFill>
                        <a:schemeClr val="dk1"/>
                      </a:solidFill>
                      <a:highlight>
                        <a:srgbClr val="FFFF00"/>
                      </a:highlight>
                      <a:latin typeface="Courier New"/>
                      <a:ea typeface="Courier New"/>
                      <a:cs typeface="Courier New"/>
                      <a:sym typeface="Courier New"/>
                    </a:rPr>
                    <a:t>TTT</a:t>
                  </a:r>
                  <a:r>
                    <a:rPr b="1" i="0" lang="en-US" sz="900" u="none" cap="none" strike="noStrike">
                      <a:solidFill>
                        <a:srgbClr val="00B0F0"/>
                      </a:solidFill>
                      <a:highlight>
                        <a:srgbClr val="FFFF00"/>
                      </a:highlight>
                      <a:latin typeface="Courier New"/>
                      <a:ea typeface="Courier New"/>
                      <a:cs typeface="Courier New"/>
                      <a:sym typeface="Courier New"/>
                    </a:rPr>
                    <a:t>A</a:t>
                  </a:r>
                  <a:r>
                    <a:rPr b="1" i="0" lang="en-US" sz="900" u="none" cap="none" strike="noStrike">
                      <a:solidFill>
                        <a:schemeClr val="dk1"/>
                      </a:solidFill>
                      <a:highlight>
                        <a:srgbClr val="FFFF00"/>
                      </a:highlight>
                      <a:latin typeface="Courier New"/>
                      <a:ea typeface="Courier New"/>
                      <a:cs typeface="Courier New"/>
                      <a:sym typeface="Courier New"/>
                    </a:rPr>
                    <a:t>C</a:t>
                  </a:r>
                  <a:endParaRPr b="0" i="0" sz="1100" u="none" cap="none" strike="noStrike">
                    <a:solidFill>
                      <a:srgbClr val="000000"/>
                    </a:solidFill>
                    <a:highlight>
                      <a:srgbClr val="FFFF00"/>
                    </a:highlight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575" name="Google Shape;575;p20"/>
              <p:cNvGrpSpPr/>
              <p:nvPr/>
            </p:nvGrpSpPr>
            <p:grpSpPr>
              <a:xfrm>
                <a:off x="1060842" y="2340777"/>
                <a:ext cx="3479016" cy="3931920"/>
                <a:chOff x="1060842" y="2340777"/>
                <a:chExt cx="3479016" cy="3931920"/>
              </a:xfrm>
            </p:grpSpPr>
            <p:pic>
              <p:nvPicPr>
                <p:cNvPr descr="Shape&#10;&#10;Description automatically generated" id="576" name="Google Shape;576;p20"/>
                <p:cNvPicPr preferRelativeResize="0"/>
                <p:nvPr/>
              </p:nvPicPr>
              <p:blipFill rotWithShape="1">
                <a:blip r:embed="rId5">
                  <a:alphaModFix/>
                </a:blip>
                <a:srcRect b="7681" l="29913" r="30017" t="0"/>
                <a:stretch/>
              </p:blipFill>
              <p:spPr>
                <a:xfrm>
                  <a:off x="1060842" y="2340777"/>
                  <a:ext cx="1581912" cy="393192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grpSp>
              <p:nvGrpSpPr>
                <p:cNvPr id="577" name="Google Shape;577;p20"/>
                <p:cNvGrpSpPr/>
                <p:nvPr/>
              </p:nvGrpSpPr>
              <p:grpSpPr>
                <a:xfrm>
                  <a:off x="3081865" y="2650398"/>
                  <a:ext cx="1457993" cy="2529713"/>
                  <a:chOff x="2681809" y="2470286"/>
                  <a:chExt cx="1457993" cy="2529713"/>
                </a:xfrm>
              </p:grpSpPr>
              <p:pic>
                <p:nvPicPr>
                  <p:cNvPr descr="Corona, Green, Dotted, Icon, Virus, Pandemic, Epidemic" id="578" name="Google Shape;578;p20"/>
                  <p:cNvPicPr preferRelativeResize="0"/>
                  <p:nvPr/>
                </p:nvPicPr>
                <p:blipFill rotWithShape="1">
                  <a:blip r:embed="rId6">
                    <a:alphaModFix/>
                  </a:blip>
                  <a:srcRect b="0" l="0" r="0" t="0"/>
                  <a:stretch/>
                </p:blipFill>
                <p:spPr>
                  <a:xfrm>
                    <a:off x="2681809" y="3836365"/>
                    <a:ext cx="888852" cy="851855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sp>
                <p:nvSpPr>
                  <p:cNvPr id="579" name="Google Shape;579;p20"/>
                  <p:cNvSpPr txBox="1"/>
                  <p:nvPr/>
                </p:nvSpPr>
                <p:spPr>
                  <a:xfrm>
                    <a:off x="2776198" y="4159634"/>
                    <a:ext cx="840803" cy="26382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t" bIns="34275" lIns="68575" spcFirstLastPara="1" rIns="68575" wrap="square" tIns="34275">
                    <a:sp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100"/>
                      <a:buFont typeface="Arial"/>
                      <a:buNone/>
                    </a:pPr>
                    <a:r>
                      <a:rPr b="1" i="0" lang="en-US" sz="1200" u="none" cap="none" strike="noStrike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rPr>
                      <a:t>C</a:t>
                    </a:r>
                    <a:r>
                      <a:rPr b="1" i="0" lang="en-US" sz="1200" u="none" cap="none" strike="noStrike">
                        <a:solidFill>
                          <a:schemeClr val="lt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rPr>
                      <a:t>TTTGC</a:t>
                    </a:r>
                    <a:endParaRPr b="0" i="0" sz="1200" u="none" cap="none" strike="noStrike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pic>
                <p:nvPicPr>
                  <p:cNvPr descr="Corona, Green, Dotted, Icon, Virus, Pandemic, Epidemic" id="580" name="Google Shape;580;p20"/>
                  <p:cNvPicPr preferRelativeResize="0"/>
                  <p:nvPr/>
                </p:nvPicPr>
                <p:blipFill rotWithShape="1">
                  <a:blip r:embed="rId6">
                    <a:alphaModFix/>
                  </a:blip>
                  <a:srcRect b="0" l="0" r="0" t="0"/>
                  <a:stretch/>
                </p:blipFill>
                <p:spPr>
                  <a:xfrm>
                    <a:off x="3876168" y="4313755"/>
                    <a:ext cx="263634" cy="26363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descr="Corona Orange Contour - Free vector graphic on Pixabay" id="581" name="Google Shape;581;p20"/>
                  <p:cNvPicPr preferRelativeResize="0"/>
                  <p:nvPr/>
                </p:nvPicPr>
                <p:blipFill rotWithShape="1">
                  <a:blip r:embed="rId7">
                    <a:alphaModFix/>
                  </a:blip>
                  <a:srcRect b="0" l="0" r="0" t="0"/>
                  <a:stretch/>
                </p:blipFill>
                <p:spPr>
                  <a:xfrm>
                    <a:off x="3818171" y="3462769"/>
                    <a:ext cx="218375" cy="218375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descr="Corona, Green, Dotted, Icon, Virus, Pandemic, Epidemic" id="582" name="Google Shape;582;p20"/>
                  <p:cNvPicPr preferRelativeResize="0"/>
                  <p:nvPr/>
                </p:nvPicPr>
                <p:blipFill rotWithShape="1">
                  <a:blip r:embed="rId6">
                    <a:alphaModFix/>
                  </a:blip>
                  <a:srcRect b="0" l="0" r="0" t="0"/>
                  <a:stretch/>
                </p:blipFill>
                <p:spPr>
                  <a:xfrm>
                    <a:off x="3555709" y="2470286"/>
                    <a:ext cx="263634" cy="26363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descr="Corona Orange Contour - Free vector graphic on Pixabay" id="583" name="Google Shape;583;p20"/>
                  <p:cNvPicPr preferRelativeResize="0"/>
                  <p:nvPr/>
                </p:nvPicPr>
                <p:blipFill rotWithShape="1">
                  <a:blip r:embed="rId7">
                    <a:alphaModFix/>
                  </a:blip>
                  <a:srcRect b="0" l="0" r="0" t="0"/>
                  <a:stretch/>
                </p:blipFill>
                <p:spPr>
                  <a:xfrm>
                    <a:off x="3619713" y="4781624"/>
                    <a:ext cx="218375" cy="218375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</p:grpSp>
        </p:grpSp>
        <p:pic>
          <p:nvPicPr>
            <p:cNvPr descr="Icon&#10;&#10;Description automatically generated" id="584" name="Google Shape;584;p2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869790" y="3646530"/>
              <a:ext cx="914400" cy="914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85" name="Google Shape;585;p20"/>
            <p:cNvSpPr txBox="1"/>
            <p:nvPr/>
          </p:nvSpPr>
          <p:spPr>
            <a:xfrm>
              <a:off x="1983009" y="3984619"/>
              <a:ext cx="883953" cy="26382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1" i="0" lang="en-US" sz="1200" u="none" cap="none" strike="noStrike">
                  <a:solidFill>
                    <a:schemeClr val="lt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ATTTGC</a:t>
              </a:r>
              <a:endPara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86" name="Google Shape;586;p20"/>
          <p:cNvSpPr/>
          <p:nvPr/>
        </p:nvSpPr>
        <p:spPr>
          <a:xfrm flipH="1">
            <a:off x="5945804" y="2895521"/>
            <a:ext cx="253692" cy="271566"/>
          </a:xfrm>
          <a:prstGeom prst="lightningBolt">
            <a:avLst/>
          </a:prstGeom>
          <a:solidFill>
            <a:srgbClr val="FFFF00"/>
          </a:solidFill>
          <a:ln cap="flat" cmpd="sng" w="107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87" name="Google Shape;587;p20"/>
          <p:cNvSpPr/>
          <p:nvPr/>
        </p:nvSpPr>
        <p:spPr>
          <a:xfrm flipH="1">
            <a:off x="5929076" y="1716280"/>
            <a:ext cx="253692" cy="271566"/>
          </a:xfrm>
          <a:prstGeom prst="lightningBolt">
            <a:avLst/>
          </a:prstGeom>
          <a:solidFill>
            <a:srgbClr val="FFFF00"/>
          </a:solidFill>
          <a:ln cap="flat" cmpd="sng" w="107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descr="Corona, Green, Dotted, Icon, Virus, Pandemic, Epidemic" id="588" name="Google Shape;588;p2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595896" y="3157688"/>
            <a:ext cx="296059" cy="25903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rona, Green, Dotted, Icon, Virus, Pandemic, Epidemic" id="589" name="Google Shape;589;p2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487172" y="3508952"/>
            <a:ext cx="296059" cy="25903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rona Orange Contour - Free vector graphic on Pixabay" id="590" name="Google Shape;590;p2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485611" y="1684359"/>
            <a:ext cx="245232" cy="21456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rona Orange Contour - Free vector graphic on Pixabay" id="591" name="Google Shape;591;p2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559008" y="2473318"/>
            <a:ext cx="245232" cy="21456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rona Orange Contour - Free vector graphic on Pixabay" id="592" name="Google Shape;592;p2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268943" y="2757057"/>
            <a:ext cx="245232" cy="2145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8" name="Google Shape;598;p21"/>
          <p:cNvGrpSpPr/>
          <p:nvPr/>
        </p:nvGrpSpPr>
        <p:grpSpPr>
          <a:xfrm>
            <a:off x="4663086" y="1589057"/>
            <a:ext cx="2965641" cy="2810857"/>
            <a:chOff x="6338844" y="2323114"/>
            <a:chExt cx="3747809" cy="3747809"/>
          </a:xfrm>
        </p:grpSpPr>
        <p:pic>
          <p:nvPicPr>
            <p:cNvPr id="599" name="Google Shape;599;p2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338844" y="2323114"/>
              <a:ext cx="3747809" cy="374780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orona, Green, Dotted, Icon, Virus, Pandemic, Epidemic" id="600" name="Google Shape;600;p2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148799" y="3170596"/>
              <a:ext cx="714013" cy="7336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01" name="Google Shape;601;p21"/>
            <p:cNvSpPr txBox="1"/>
            <p:nvPr/>
          </p:nvSpPr>
          <p:spPr>
            <a:xfrm>
              <a:off x="7716805" y="2526634"/>
              <a:ext cx="15780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b="1" i="0" lang="en-US" sz="2100" u="none" cap="none" strike="noStrike">
                  <a:solidFill>
                    <a:schemeClr val="lt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C</a:t>
              </a:r>
              <a:r>
                <a:rPr b="1" i="0" lang="en-US" sz="2100" u="none" cap="none" strike="noStrike">
                  <a:solidFill>
                    <a:srgbClr val="00B0F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C</a:t>
              </a:r>
              <a:r>
                <a:rPr b="1" i="0" lang="en-US" sz="2100" u="none" cap="none" strike="noStrike">
                  <a:solidFill>
                    <a:schemeClr val="lt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TTGC</a:t>
              </a:r>
              <a:endPara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02" name="Google Shape;602;p21"/>
          <p:cNvSpPr txBox="1"/>
          <p:nvPr>
            <p:ph type="title"/>
          </p:nvPr>
        </p:nvSpPr>
        <p:spPr>
          <a:xfrm>
            <a:off x="688657" y="295656"/>
            <a:ext cx="78237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Font typeface="Poppins"/>
              <a:buNone/>
            </a:pPr>
            <a:r>
              <a:rPr lang="en-US"/>
              <a:t>Some mutations increase viral fitness</a:t>
            </a:r>
            <a:endParaRPr/>
          </a:p>
        </p:txBody>
      </p:sp>
      <p:pic>
        <p:nvPicPr>
          <p:cNvPr id="603" name="Google Shape;603;p21"/>
          <p:cNvPicPr preferRelativeResize="0"/>
          <p:nvPr/>
        </p:nvPicPr>
        <p:blipFill rotWithShape="1">
          <a:blip r:embed="rId5">
            <a:alphaModFix/>
          </a:blip>
          <a:srcRect b="5799" l="70312" r="0" t="0"/>
          <a:stretch/>
        </p:blipFill>
        <p:spPr>
          <a:xfrm>
            <a:off x="2142090" y="1652111"/>
            <a:ext cx="1919940" cy="2245629"/>
          </a:xfrm>
          <a:prstGeom prst="rect">
            <a:avLst/>
          </a:prstGeom>
          <a:noFill/>
          <a:ln>
            <a:noFill/>
          </a:ln>
        </p:spPr>
      </p:pic>
      <p:sp>
        <p:nvSpPr>
          <p:cNvPr id="604" name="Google Shape;604;p21"/>
          <p:cNvSpPr txBox="1"/>
          <p:nvPr/>
        </p:nvSpPr>
        <p:spPr>
          <a:xfrm>
            <a:off x="36125" y="4743969"/>
            <a:ext cx="9501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Han et al. 2021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05" name="Google Shape;605;p21"/>
          <p:cNvGrpSpPr/>
          <p:nvPr/>
        </p:nvGrpSpPr>
        <p:grpSpPr>
          <a:xfrm>
            <a:off x="1479866" y="1208300"/>
            <a:ext cx="1039621" cy="2868782"/>
            <a:chOff x="2696829" y="2130221"/>
            <a:chExt cx="1334045" cy="3648922"/>
          </a:xfrm>
        </p:grpSpPr>
        <p:pic>
          <p:nvPicPr>
            <p:cNvPr descr="Antibody  free icon" id="606" name="Google Shape;606;p21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 rot="7087921">
              <a:off x="2963654" y="2292496"/>
              <a:ext cx="909272" cy="9031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ntibody  free icon" id="607" name="Google Shape;607;p21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 rot="3409020">
              <a:off x="2868952" y="4699928"/>
              <a:ext cx="909271" cy="90313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22"/>
          <p:cNvSpPr txBox="1"/>
          <p:nvPr>
            <p:ph idx="1" type="body"/>
          </p:nvPr>
        </p:nvSpPr>
        <p:spPr>
          <a:xfrm>
            <a:off x="755476" y="1090040"/>
            <a:ext cx="3479100" cy="106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400"/>
              <a:buNone/>
            </a:pPr>
            <a:r>
              <a:rPr b="1" lang="en-US" sz="2300">
                <a:latin typeface="Poppins"/>
                <a:ea typeface="Poppins"/>
                <a:cs typeface="Poppins"/>
                <a:sym typeface="Poppins"/>
              </a:rPr>
              <a:t>Fitness on what scale?</a:t>
            </a:r>
            <a:endParaRPr/>
          </a:p>
        </p:txBody>
      </p:sp>
      <p:sp>
        <p:nvSpPr>
          <p:cNvPr id="614" name="Google Shape;614;p22"/>
          <p:cNvSpPr txBox="1"/>
          <p:nvPr>
            <p:ph type="title"/>
          </p:nvPr>
        </p:nvSpPr>
        <p:spPr>
          <a:xfrm>
            <a:off x="688657" y="295656"/>
            <a:ext cx="78237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Font typeface="Poppins"/>
              <a:buNone/>
            </a:pPr>
            <a:r>
              <a:rPr lang="en-US"/>
              <a:t>What do we mean by fitness advantage?</a:t>
            </a:r>
            <a:endParaRPr/>
          </a:p>
        </p:txBody>
      </p:sp>
      <p:sp>
        <p:nvSpPr>
          <p:cNvPr id="615" name="Google Shape;615;p22"/>
          <p:cNvSpPr txBox="1"/>
          <p:nvPr/>
        </p:nvSpPr>
        <p:spPr>
          <a:xfrm>
            <a:off x="755827" y="2116452"/>
            <a:ext cx="3668100" cy="19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254000" lvl="0" marL="2540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</a:pPr>
            <a:r>
              <a:rPr b="0" i="0" lang="en-US" sz="1700" u="none" cap="none" strike="noStrik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rPr>
              <a:t>Transmission?</a:t>
            </a:r>
            <a:endParaRPr b="0" i="0" sz="1700" u="none" cap="none" strike="noStrike">
              <a:solidFill>
                <a:schemeClr val="accent6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54000" lvl="0" marL="2540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</a:pPr>
            <a:r>
              <a:rPr b="0" i="0" lang="en-US" sz="1700" u="none" cap="none" strike="noStrik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rPr>
              <a:t>Replication?</a:t>
            </a:r>
            <a:endParaRPr b="0" i="0" sz="1700" u="none" cap="none" strike="noStrike">
              <a:solidFill>
                <a:schemeClr val="accent6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54000" lvl="0" marL="2540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</a:pPr>
            <a:r>
              <a:rPr b="0" i="0" lang="en-US" sz="1700" u="none" cap="none" strike="noStrik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rPr>
              <a:t>Immune evasion?</a:t>
            </a:r>
            <a:endParaRPr b="0" i="0" sz="1700" u="none" cap="none" strike="noStrike">
              <a:solidFill>
                <a:schemeClr val="accent6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54000" lvl="0" marL="2540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</a:pPr>
            <a:r>
              <a:rPr b="0" i="0" lang="en-US" sz="1700" u="none" cap="none" strike="noStrik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rPr>
              <a:t>Survival in water?</a:t>
            </a:r>
            <a:endParaRPr b="0" i="0" sz="1700" u="none" cap="none" strike="noStrike">
              <a:solidFill>
                <a:schemeClr val="accent6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54000" lvl="0" marL="2540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</a:pPr>
            <a:r>
              <a:rPr b="0" i="0" lang="en-US" sz="1700" u="none" cap="none" strike="noStrik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rPr>
              <a:t>Interaction of these scales?</a:t>
            </a:r>
            <a:endParaRPr b="0" i="0" sz="1700" u="none" cap="none" strike="noStrike">
              <a:solidFill>
                <a:schemeClr val="accent6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41"/>
          <p:cNvSpPr txBox="1"/>
          <p:nvPr>
            <p:ph type="title"/>
          </p:nvPr>
        </p:nvSpPr>
        <p:spPr>
          <a:xfrm>
            <a:off x="189689" y="842878"/>
            <a:ext cx="2210700" cy="345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Poppins"/>
              <a:buNone/>
            </a:pPr>
            <a:r>
              <a:rPr lang="en-US"/>
              <a:t>Outline</a:t>
            </a:r>
            <a:endParaRPr/>
          </a:p>
        </p:txBody>
      </p:sp>
      <p:sp>
        <p:nvSpPr>
          <p:cNvPr id="621" name="Google Shape;621;p41"/>
          <p:cNvSpPr txBox="1"/>
          <p:nvPr>
            <p:ph idx="1" type="body"/>
          </p:nvPr>
        </p:nvSpPr>
        <p:spPr>
          <a:xfrm>
            <a:off x="2901951" y="648081"/>
            <a:ext cx="5486400" cy="384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-260350" lvl="0" marL="3429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300"/>
              <a:buFont typeface="Arial"/>
              <a:buChar char="•"/>
            </a:pPr>
            <a:r>
              <a:rPr lang="en-US" sz="2100">
                <a:solidFill>
                  <a:schemeClr val="accent3"/>
                </a:solidFill>
              </a:rPr>
              <a:t>Evolution across scales</a:t>
            </a:r>
            <a:endParaRPr>
              <a:solidFill>
                <a:schemeClr val="accent3"/>
              </a:solidFill>
            </a:endParaRPr>
          </a:p>
          <a:p>
            <a:pPr indent="-260350" lvl="0" marL="3429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300"/>
              <a:buFont typeface="Arial"/>
              <a:buChar char="•"/>
            </a:pPr>
            <a:r>
              <a:rPr lang="en-US" sz="2100">
                <a:solidFill>
                  <a:schemeClr val="accent3"/>
                </a:solidFill>
              </a:rPr>
              <a:t>Different types of mutations</a:t>
            </a:r>
            <a:endParaRPr>
              <a:solidFill>
                <a:schemeClr val="accent3"/>
              </a:solidFill>
            </a:endParaRPr>
          </a:p>
          <a:p>
            <a:pPr indent="-260350" lvl="0" marL="3429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300"/>
              <a:buFont typeface="Arial"/>
              <a:buChar char="•"/>
            </a:pPr>
            <a:r>
              <a:rPr b="1" lang="en-US" sz="2100">
                <a:solidFill>
                  <a:schemeClr val="accent5"/>
                </a:solidFill>
              </a:rPr>
              <a:t>Evolution within and between hosts</a:t>
            </a:r>
            <a:endParaRPr b="1">
              <a:solidFill>
                <a:schemeClr val="accent5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7" name="Google Shape;627;p23"/>
          <p:cNvGrpSpPr/>
          <p:nvPr/>
        </p:nvGrpSpPr>
        <p:grpSpPr>
          <a:xfrm>
            <a:off x="635317" y="1568071"/>
            <a:ext cx="1939350" cy="3155067"/>
            <a:chOff x="4813676" y="1955610"/>
            <a:chExt cx="2487622" cy="4074735"/>
          </a:xfrm>
        </p:grpSpPr>
        <p:sp>
          <p:nvSpPr>
            <p:cNvPr id="628" name="Google Shape;628;p23"/>
            <p:cNvSpPr txBox="1"/>
            <p:nvPr/>
          </p:nvSpPr>
          <p:spPr>
            <a:xfrm>
              <a:off x="5349858" y="2044545"/>
              <a:ext cx="1229400" cy="3985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sngStrike">
                  <a:solidFill>
                    <a:srgbClr val="FF00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ATTTGC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sngStrike">
                  <a:solidFill>
                    <a:srgbClr val="FF00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ATTTGC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sngStrike">
                  <a:solidFill>
                    <a:srgbClr val="FF00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GTTTGC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A</a:t>
              </a:r>
              <a:r>
                <a:rPr b="1" i="0" lang="en-US" sz="1400" u="none" cap="none" strike="noStrike">
                  <a:solidFill>
                    <a:srgbClr val="00B0F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A</a:t>
              </a:r>
              <a:r>
                <a:rPr b="1" i="0" lang="en-US" sz="1400" u="none" cap="none" strike="noStrike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TTGC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chemeClr val="dk1"/>
                  </a:solidFill>
                  <a:highlight>
                    <a:srgbClr val="00FFF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ATTT</a:t>
              </a:r>
              <a:r>
                <a:rPr b="1" i="0" lang="en-US" sz="1400" u="none" cap="none" strike="noStrike">
                  <a:solidFill>
                    <a:srgbClr val="00B0F0"/>
                  </a:solidFill>
                  <a:highlight>
                    <a:srgbClr val="00FFF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A</a:t>
              </a:r>
              <a:r>
                <a:rPr b="1" i="0" lang="en-US" sz="1400" u="none" cap="none" strike="noStrike">
                  <a:solidFill>
                    <a:schemeClr val="dk1"/>
                  </a:solidFill>
                  <a:highlight>
                    <a:srgbClr val="00FFF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C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sngStrike">
                  <a:solidFill>
                    <a:srgbClr val="FF00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ATTCGC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rgbClr val="00B0F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T</a:t>
              </a:r>
              <a:r>
                <a:rPr b="1" i="0" lang="en-US" sz="1400" u="none" cap="none" strike="noStrike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TTT</a:t>
              </a:r>
              <a:r>
                <a:rPr b="1" i="0" lang="en-US" sz="1400" u="none" cap="none" strike="noStrike">
                  <a:solidFill>
                    <a:srgbClr val="00B0F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T</a:t>
              </a:r>
              <a:r>
                <a:rPr b="1" i="0" lang="en-US" sz="1400" u="none" cap="none" strike="noStrike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C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ATT</a:t>
              </a:r>
              <a:r>
                <a:rPr b="1" i="0" lang="en-US" sz="1400" u="none" cap="none" strike="noStrike">
                  <a:solidFill>
                    <a:srgbClr val="00B0F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CC</a:t>
              </a:r>
              <a:r>
                <a:rPr b="1" i="0" lang="en-US" sz="1400" u="none" cap="none" strike="noStrike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C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rgbClr val="00B0F0"/>
                  </a:solidFill>
                  <a:highlight>
                    <a:srgbClr val="00FFF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C</a:t>
              </a:r>
              <a:r>
                <a:rPr b="1" i="0" lang="en-US" sz="1400" u="none" cap="none" strike="noStrike">
                  <a:solidFill>
                    <a:schemeClr val="dk1"/>
                  </a:solidFill>
                  <a:highlight>
                    <a:srgbClr val="00FFF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TTTGC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rgbClr val="00B0F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CC</a:t>
              </a:r>
              <a:r>
                <a:rPr b="1" i="0" lang="en-US" sz="1400" u="none" cap="none" strike="noStrike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TTGC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sngStrike">
                  <a:solidFill>
                    <a:srgbClr val="FF00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CTTTTC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rgbClr val="00B0F0"/>
                  </a:solidFill>
                  <a:highlight>
                    <a:srgbClr val="FFFF00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C</a:t>
              </a:r>
              <a:r>
                <a:rPr b="1" i="0" lang="en-US" sz="1400" u="none" cap="none" strike="noStrike">
                  <a:solidFill>
                    <a:schemeClr val="dk1"/>
                  </a:solidFill>
                  <a:highlight>
                    <a:srgbClr val="FFFF00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TTT</a:t>
              </a:r>
              <a:r>
                <a:rPr b="1" i="0" lang="en-US" sz="1400" u="none" cap="none" strike="noStrike">
                  <a:solidFill>
                    <a:srgbClr val="00B0F0"/>
                  </a:solidFill>
                  <a:highlight>
                    <a:srgbClr val="FFFF00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A</a:t>
              </a:r>
              <a:r>
                <a:rPr b="1" i="0" lang="en-US" sz="1400" u="none" cap="none" strike="noStrike">
                  <a:solidFill>
                    <a:schemeClr val="dk1"/>
                  </a:solidFill>
                  <a:highlight>
                    <a:srgbClr val="FFFF00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C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sngStrike">
                  <a:solidFill>
                    <a:srgbClr val="FF00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CTTTGA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sngStrike">
                  <a:solidFill>
                    <a:srgbClr val="FF00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CTTTTC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9" name="Google Shape;629;p23"/>
            <p:cNvSpPr/>
            <p:nvPr/>
          </p:nvSpPr>
          <p:spPr>
            <a:xfrm flipH="1">
              <a:off x="6240048" y="2649238"/>
              <a:ext cx="441667" cy="591177"/>
            </a:xfrm>
            <a:prstGeom prst="lightningBolt">
              <a:avLst/>
            </a:prstGeom>
            <a:solidFill>
              <a:srgbClr val="FFFF00"/>
            </a:solidFill>
            <a:ln cap="flat" cmpd="sng" w="1077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30" name="Google Shape;630;p23"/>
            <p:cNvSpPr/>
            <p:nvPr/>
          </p:nvSpPr>
          <p:spPr>
            <a:xfrm flipH="1">
              <a:off x="6273923" y="3843220"/>
              <a:ext cx="591325" cy="591176"/>
            </a:xfrm>
            <a:prstGeom prst="lightningBolt">
              <a:avLst/>
            </a:prstGeom>
            <a:solidFill>
              <a:srgbClr val="FFFF00"/>
            </a:solidFill>
            <a:ln cap="flat" cmpd="sng" w="1077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31" name="Google Shape;631;p23"/>
            <p:cNvSpPr/>
            <p:nvPr/>
          </p:nvSpPr>
          <p:spPr>
            <a:xfrm flipH="1">
              <a:off x="6247727" y="1955610"/>
              <a:ext cx="441667" cy="493626"/>
            </a:xfrm>
            <a:prstGeom prst="lightningBolt">
              <a:avLst/>
            </a:prstGeom>
            <a:solidFill>
              <a:srgbClr val="FFFF00"/>
            </a:solidFill>
            <a:ln cap="flat" cmpd="sng" w="1077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pic>
          <p:nvPicPr>
            <p:cNvPr descr="Antibody  free icon" id="632" name="Google Shape;632;p2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709971" y="2661600"/>
              <a:ext cx="591327" cy="5913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ntibody  free icon" id="633" name="Google Shape;633;p2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832690" y="3960248"/>
              <a:ext cx="591327" cy="59132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34" name="Google Shape;634;p23"/>
            <p:cNvSpPr/>
            <p:nvPr/>
          </p:nvSpPr>
          <p:spPr>
            <a:xfrm flipH="1">
              <a:off x="4944088" y="3349594"/>
              <a:ext cx="441667" cy="493626"/>
            </a:xfrm>
            <a:prstGeom prst="lightningBolt">
              <a:avLst/>
            </a:prstGeom>
            <a:solidFill>
              <a:srgbClr val="FFFF00"/>
            </a:solidFill>
            <a:ln cap="flat" cmpd="sng" w="1077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pic>
          <p:nvPicPr>
            <p:cNvPr descr="A picture containing text&#10;&#10;Description automatically generated" id="635" name="Google Shape;635;p2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813676" y="2460195"/>
              <a:ext cx="580282" cy="5974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 picture containing text&#10;&#10;Description automatically generated" id="636" name="Google Shape;636;p2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240047" y="4424269"/>
              <a:ext cx="580282" cy="5974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tcell graphic" id="637" name="Google Shape;637;p23"/>
            <p:cNvPicPr preferRelativeResize="0"/>
            <p:nvPr/>
          </p:nvPicPr>
          <p:blipFill rotWithShape="1">
            <a:blip r:embed="rId5">
              <a:alphaModFix/>
            </a:blip>
            <a:srcRect b="41976" l="0" r="78655" t="12145"/>
            <a:stretch/>
          </p:blipFill>
          <p:spPr>
            <a:xfrm>
              <a:off x="6268815" y="3296516"/>
              <a:ext cx="559195" cy="4875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tcell graphic" id="638" name="Google Shape;638;p23"/>
            <p:cNvPicPr preferRelativeResize="0"/>
            <p:nvPr/>
          </p:nvPicPr>
          <p:blipFill rotWithShape="1">
            <a:blip r:embed="rId5">
              <a:alphaModFix/>
            </a:blip>
            <a:srcRect b="41976" l="0" r="78655" t="12145"/>
            <a:stretch/>
          </p:blipFill>
          <p:spPr>
            <a:xfrm>
              <a:off x="6266358" y="5074558"/>
              <a:ext cx="559195" cy="48759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39" name="Google Shape;639;p23"/>
          <p:cNvPicPr preferRelativeResize="0"/>
          <p:nvPr/>
        </p:nvPicPr>
        <p:blipFill rotWithShape="1">
          <a:blip r:embed="rId6">
            <a:alphaModFix/>
          </a:blip>
          <a:srcRect b="32626" l="0" r="0" t="21158"/>
          <a:stretch/>
        </p:blipFill>
        <p:spPr>
          <a:xfrm>
            <a:off x="2953114" y="2278417"/>
            <a:ext cx="2827023" cy="1626058"/>
          </a:xfrm>
          <a:prstGeom prst="rect">
            <a:avLst/>
          </a:prstGeom>
          <a:noFill/>
          <a:ln>
            <a:noFill/>
          </a:ln>
        </p:spPr>
      </p:pic>
      <p:sp>
        <p:nvSpPr>
          <p:cNvPr id="640" name="Google Shape;640;p23"/>
          <p:cNvSpPr/>
          <p:nvPr/>
        </p:nvSpPr>
        <p:spPr>
          <a:xfrm>
            <a:off x="3374342" y="1227318"/>
            <a:ext cx="23877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When does recall immunity start? 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1" name="Google Shape;641;p23"/>
          <p:cNvSpPr/>
          <p:nvPr/>
        </p:nvSpPr>
        <p:spPr>
          <a:xfrm>
            <a:off x="332026" y="1225572"/>
            <a:ext cx="24003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Many factors at play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2" name="Google Shape;642;p23"/>
          <p:cNvSpPr/>
          <p:nvPr/>
        </p:nvSpPr>
        <p:spPr>
          <a:xfrm>
            <a:off x="3715049" y="4044351"/>
            <a:ext cx="19356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Days post symptom onset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3" name="Google Shape;643;p23"/>
          <p:cNvSpPr/>
          <p:nvPr/>
        </p:nvSpPr>
        <p:spPr>
          <a:xfrm>
            <a:off x="3708688" y="4570520"/>
            <a:ext cx="17265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1100" u="none" cap="none" strike="noStrik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Borremans et al. 2020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4" name="Google Shape;644;p23"/>
          <p:cNvSpPr txBox="1"/>
          <p:nvPr/>
        </p:nvSpPr>
        <p:spPr>
          <a:xfrm>
            <a:off x="7105263" y="4570520"/>
            <a:ext cx="12348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1100" u="none" cap="none" strike="noStrik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Koel et al. 2020</a:t>
            </a:r>
            <a:endParaRPr b="0" i="0" sz="1100" u="none" cap="none" strike="noStrike">
              <a:solidFill>
                <a:srgbClr val="595959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45" name="Google Shape;645;p23"/>
          <p:cNvSpPr/>
          <p:nvPr/>
        </p:nvSpPr>
        <p:spPr>
          <a:xfrm>
            <a:off x="6157637" y="1227318"/>
            <a:ext cx="26724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Compartmentalization of the viral diversity by chance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46" name="Google Shape;646;p23"/>
          <p:cNvGrpSpPr/>
          <p:nvPr/>
        </p:nvGrpSpPr>
        <p:grpSpPr>
          <a:xfrm>
            <a:off x="6396724" y="1919556"/>
            <a:ext cx="2433072" cy="2057366"/>
            <a:chOff x="8421539" y="2698320"/>
            <a:chExt cx="3451656" cy="2918664"/>
          </a:xfrm>
        </p:grpSpPr>
        <p:grpSp>
          <p:nvGrpSpPr>
            <p:cNvPr id="647" name="Google Shape;647;p23"/>
            <p:cNvGrpSpPr/>
            <p:nvPr/>
          </p:nvGrpSpPr>
          <p:grpSpPr>
            <a:xfrm>
              <a:off x="8864849" y="2698320"/>
              <a:ext cx="3008346" cy="2918664"/>
              <a:chOff x="6854415" y="4083346"/>
              <a:chExt cx="2114979" cy="2168076"/>
            </a:xfrm>
          </p:grpSpPr>
          <p:pic>
            <p:nvPicPr>
              <p:cNvPr descr="Chart&#10;&#10;Description automatically generated" id="648" name="Google Shape;648;p23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75088" t="0"/>
              <a:stretch/>
            </p:blipFill>
            <p:spPr>
              <a:xfrm>
                <a:off x="6854415" y="4083346"/>
                <a:ext cx="1729434" cy="216807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649" name="Google Shape;649;p23"/>
              <p:cNvSpPr/>
              <p:nvPr/>
            </p:nvSpPr>
            <p:spPr>
              <a:xfrm>
                <a:off x="8289235" y="4162764"/>
                <a:ext cx="680159" cy="458631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  <p:sp>
            <p:nvSpPr>
              <p:cNvPr id="650" name="Google Shape;650;p23"/>
              <p:cNvSpPr/>
              <p:nvPr/>
            </p:nvSpPr>
            <p:spPr>
              <a:xfrm>
                <a:off x="6854415" y="4135657"/>
                <a:ext cx="466429" cy="458631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</p:grpSp>
        <p:pic>
          <p:nvPicPr>
            <p:cNvPr descr="Dice free to use clip art - Clipartix" id="651" name="Google Shape;651;p23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 rot="935340">
              <a:off x="8530751" y="3410918"/>
              <a:ext cx="986619" cy="94784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orona, Green, Dotted, Icon, Virus, Pandemic, Epidemic" id="652" name="Google Shape;652;p23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10036273" y="3312134"/>
              <a:ext cx="324068" cy="30933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con&#10;&#10;Description automatically generated" id="653" name="Google Shape;653;p23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9782455" y="4314368"/>
              <a:ext cx="324068" cy="3273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con&#10;&#10;Description automatically generated" id="654" name="Google Shape;654;p23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10463952" y="4710616"/>
              <a:ext cx="324068" cy="3273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con&#10;&#10;Description automatically generated" id="655" name="Google Shape;655;p23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9848380" y="4671607"/>
              <a:ext cx="324068" cy="3273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con&#10;&#10;Description automatically generated" id="656" name="Google Shape;656;p23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10358716" y="4281283"/>
              <a:ext cx="324068" cy="3273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orona, Green, Dotted, Icon, Virus, Pandemic, Epidemic" id="657" name="Google Shape;657;p23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9638504" y="2938441"/>
              <a:ext cx="324068" cy="30933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58" name="Google Shape;658;p23"/>
          <p:cNvSpPr/>
          <p:nvPr/>
        </p:nvSpPr>
        <p:spPr>
          <a:xfrm flipH="1" rot="-3067793">
            <a:off x="3834083" y="2158364"/>
            <a:ext cx="507769" cy="667144"/>
          </a:xfrm>
          <a:prstGeom prst="lightningBolt">
            <a:avLst/>
          </a:prstGeom>
          <a:solidFill>
            <a:srgbClr val="FFFF00"/>
          </a:solidFill>
          <a:ln cap="flat" cmpd="sng" w="107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659" name="Google Shape;659;p23"/>
          <p:cNvSpPr txBox="1"/>
          <p:nvPr>
            <p:ph type="title"/>
          </p:nvPr>
        </p:nvSpPr>
        <p:spPr>
          <a:xfrm>
            <a:off x="688657" y="295656"/>
            <a:ext cx="78237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Font typeface="Poppins"/>
              <a:buNone/>
            </a:pPr>
            <a:r>
              <a:rPr lang="en-US" sz="2400"/>
              <a:t>Many processes shape viral diversity within host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4" name="Google Shape;664;p24"/>
          <p:cNvGrpSpPr/>
          <p:nvPr/>
        </p:nvGrpSpPr>
        <p:grpSpPr>
          <a:xfrm>
            <a:off x="3314356" y="1456173"/>
            <a:ext cx="2648674" cy="3285578"/>
            <a:chOff x="1207267" y="1562510"/>
            <a:chExt cx="3744767" cy="4645239"/>
          </a:xfrm>
        </p:grpSpPr>
        <p:pic>
          <p:nvPicPr>
            <p:cNvPr descr="Shape&#10;&#10;Description automatically generated" id="665" name="Google Shape;665;p24"/>
            <p:cNvPicPr preferRelativeResize="0"/>
            <p:nvPr/>
          </p:nvPicPr>
          <p:blipFill rotWithShape="1">
            <a:blip r:embed="rId3">
              <a:alphaModFix/>
            </a:blip>
            <a:srcRect b="7681" l="29913" r="30017" t="0"/>
            <a:stretch/>
          </p:blipFill>
          <p:spPr>
            <a:xfrm>
              <a:off x="1207267" y="1562510"/>
              <a:ext cx="1865325" cy="46414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orona, Green, Dotted, Icon, Virus, Pandemic, Epidemic" id="666" name="Google Shape;666;p2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823200" y="2984043"/>
              <a:ext cx="175724" cy="1757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orona Orange Contour - Free vector graphic on Pixabay" id="667" name="Google Shape;667;p2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823200" y="3329611"/>
              <a:ext cx="174476" cy="1744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con&#10;&#10;Description automatically generated" id="668" name="Google Shape;668;p24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2218775" y="3097360"/>
              <a:ext cx="166515" cy="1761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orona, Green, Dotted, Icon, Virus, Pandemic, Epidemic" id="669" name="Google Shape;669;p2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888624" y="3139960"/>
              <a:ext cx="174476" cy="1744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orona, Green, Dotted, Icon, Virus, Pandemic, Epidemic" id="670" name="Google Shape;670;p2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163484" y="2549906"/>
              <a:ext cx="160228" cy="1602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orona, Green, Dotted, Icon, Virus, Pandemic, Epidemic" id="671" name="Google Shape;671;p2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030316" y="2975588"/>
              <a:ext cx="213282" cy="21328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orona, Green, Dotted, Icon, Virus, Pandemic, Epidemic" id="672" name="Google Shape;672;p2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212768" y="2824139"/>
              <a:ext cx="207131" cy="2071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orona, Green, Dotted, Icon, Virus, Pandemic, Epidemic" id="673" name="Google Shape;673;p2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905455" y="2796795"/>
              <a:ext cx="234475" cy="234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orona, Green, Dotted, Icon, Virus, Pandemic, Epidemic" id="674" name="Google Shape;674;p2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353405" y="3004914"/>
              <a:ext cx="183956" cy="1839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orona, Green, Dotted, Icon, Virus, Pandemic, Epidemic" id="675" name="Google Shape;675;p2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984892" y="3363712"/>
              <a:ext cx="213282" cy="21328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con&#10;&#10;Description automatically generated" id="676" name="Google Shape;676;p24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984981" y="2605260"/>
              <a:ext cx="224965" cy="2380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orona Orange Contour - Free vector graphic on Pixabay" id="677" name="Google Shape;677;p2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066113" y="3220142"/>
              <a:ext cx="174476" cy="1744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orona, Green, Dotted, Icon, Virus, Pandemic, Epidemic" id="678" name="Google Shape;678;p2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984892" y="2472254"/>
              <a:ext cx="213282" cy="21328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Shape&#10;&#10;Description automatically generated" id="679" name="Google Shape;679;p24"/>
            <p:cNvPicPr preferRelativeResize="0"/>
            <p:nvPr/>
          </p:nvPicPr>
          <p:blipFill rotWithShape="1">
            <a:blip r:embed="rId3">
              <a:alphaModFix/>
            </a:blip>
            <a:srcRect b="7681" l="29913" r="30017" t="0"/>
            <a:stretch/>
          </p:blipFill>
          <p:spPr>
            <a:xfrm>
              <a:off x="3086709" y="1566298"/>
              <a:ext cx="1865325" cy="46414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orona, Green, Dotted, Icon, Virus, Pandemic, Epidemic" id="680" name="Google Shape;680;p2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926024" y="2239366"/>
              <a:ext cx="213282" cy="21328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con&#10;&#10;Description automatically generated" id="681" name="Google Shape;681;p24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2097463" y="2787723"/>
              <a:ext cx="224965" cy="2380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orona, Green, Dotted, Icon, Virus, Pandemic, Epidemic" id="682" name="Google Shape;682;p2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315884" y="2702306"/>
              <a:ext cx="160228" cy="1602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orona, Green, Dotted, Icon, Virus, Pandemic, Epidemic" id="683" name="Google Shape;683;p2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160475" y="2307687"/>
              <a:ext cx="160228" cy="1602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orona, Green, Dotted, Icon, Virus, Pandemic, Epidemic" id="684" name="Google Shape;684;p2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835527" y="2471346"/>
              <a:ext cx="160228" cy="1602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orona, Green, Dotted, Icon, Virus, Pandemic, Epidemic" id="685" name="Google Shape;685;p2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830096" y="2633998"/>
              <a:ext cx="160228" cy="1602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orona, Green, Dotted, Icon, Virus, Pandemic, Epidemic" id="686" name="Google Shape;686;p2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258015" y="2451584"/>
              <a:ext cx="160228" cy="1602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orona, Green, Dotted, Icon, Virus, Pandemic, Epidemic" id="687" name="Google Shape;687;p2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222520" y="2573988"/>
              <a:ext cx="160228" cy="1602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orona, Green, Dotted, Icon, Virus, Pandemic, Epidemic" id="688" name="Google Shape;688;p2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095802" y="2129650"/>
              <a:ext cx="160228" cy="1602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con&#10;&#10;Description automatically generated" id="689" name="Google Shape;689;p24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2031065" y="2254101"/>
              <a:ext cx="224965" cy="2380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orona, Green, Dotted, Icon, Virus, Pandemic, Epidemic" id="690" name="Google Shape;690;p2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980336" y="2062950"/>
              <a:ext cx="244737" cy="24473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orona, Green, Dotted, Icon, Virus, Pandemic, Epidemic" id="691" name="Google Shape;691;p2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548627" y="2111074"/>
              <a:ext cx="244737" cy="24473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con&#10;&#10;Description automatically generated" id="692" name="Google Shape;692;p24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2597586" y="1890804"/>
              <a:ext cx="224965" cy="2380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con&#10;&#10;Description automatically generated" id="693" name="Google Shape;693;p24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2748418" y="2157615"/>
              <a:ext cx="224965" cy="2380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orona, Green, Dotted, Icon, Virus, Pandemic, Epidemic" id="694" name="Google Shape;694;p2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836668" y="1946879"/>
              <a:ext cx="160228" cy="1602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orona, Green, Dotted, Icon, Virus, Pandemic, Epidemic" id="695" name="Google Shape;695;p2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377133" y="2037312"/>
              <a:ext cx="160228" cy="1602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orona, Green, Dotted, Icon, Virus, Pandemic, Epidemic" id="696" name="Google Shape;696;p2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996896" y="1862370"/>
              <a:ext cx="160228" cy="1602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orona, Green, Dotted, Icon, Virus, Pandemic, Epidemic" id="697" name="Google Shape;697;p2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529533" y="2189712"/>
              <a:ext cx="160228" cy="1602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orona, Green, Dotted, Icon, Virus, Pandemic, Epidemic" id="698" name="Google Shape;698;p2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070804" y="2321721"/>
              <a:ext cx="160228" cy="1602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orona Orange Contour - Free vector graphic on Pixabay" id="699" name="Google Shape;699;p2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218513" y="3372542"/>
              <a:ext cx="174476" cy="17447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00" name="Google Shape;700;p24"/>
          <p:cNvSpPr txBox="1"/>
          <p:nvPr/>
        </p:nvSpPr>
        <p:spPr>
          <a:xfrm>
            <a:off x="3261524" y="1089093"/>
            <a:ext cx="2849400" cy="38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500"/>
              <a:buFont typeface="Poppins"/>
              <a:buNone/>
            </a:pPr>
            <a:r>
              <a:rPr b="0" i="0" lang="en-US" sz="1200" u="none" cap="none" strike="noStrik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Inter-host bottleneck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Dice free to use clip art - Clipartix" id="701" name="Google Shape;701;p2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rot="935340">
            <a:off x="4722310" y="1493408"/>
            <a:ext cx="325467" cy="312675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24"/>
          <p:cNvSpPr/>
          <p:nvPr/>
        </p:nvSpPr>
        <p:spPr>
          <a:xfrm flipH="1" rot="-190619">
            <a:off x="3363127" y="1449004"/>
            <a:ext cx="361492" cy="531635"/>
          </a:xfrm>
          <a:prstGeom prst="lightningBolt">
            <a:avLst/>
          </a:prstGeom>
          <a:solidFill>
            <a:srgbClr val="FFFF00"/>
          </a:solidFill>
          <a:ln cap="flat" cmpd="sng" w="107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descr="Dice free to use clip art - Clipartix" id="703" name="Google Shape;703;p2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rot="935340">
            <a:off x="3051810" y="1549908"/>
            <a:ext cx="325467" cy="312675"/>
          </a:xfrm>
          <a:prstGeom prst="rect">
            <a:avLst/>
          </a:prstGeom>
          <a:noFill/>
          <a:ln>
            <a:noFill/>
          </a:ln>
        </p:spPr>
      </p:pic>
      <p:sp>
        <p:nvSpPr>
          <p:cNvPr id="704" name="Google Shape;704;p24"/>
          <p:cNvSpPr txBox="1"/>
          <p:nvPr/>
        </p:nvSpPr>
        <p:spPr>
          <a:xfrm>
            <a:off x="1646065" y="2119212"/>
            <a:ext cx="1900500" cy="4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500"/>
              <a:buFont typeface="Poppins"/>
              <a:buNone/>
            </a:pPr>
            <a:r>
              <a:rPr b="0" i="0" lang="en-US" sz="1200" u="none" cap="none" strike="noStrik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Secretion bottleneck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5" name="Google Shape;705;p24"/>
          <p:cNvSpPr txBox="1"/>
          <p:nvPr/>
        </p:nvSpPr>
        <p:spPr>
          <a:xfrm>
            <a:off x="4144369" y="4717679"/>
            <a:ext cx="10920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Morris et al. 2020</a:t>
            </a:r>
            <a:endParaRPr b="0" i="0" sz="900" u="none" cap="none" strike="noStrike">
              <a:solidFill>
                <a:srgbClr val="595959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descr="Corona, Green, Dotted, Icon, Virus, Pandemic, Epidemic" id="706" name="Google Shape;706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16158" y="1720782"/>
            <a:ext cx="183553" cy="18355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rona, Green, Dotted, Icon, Virus, Pandemic, Epidemic" id="707" name="Google Shape;707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99942" y="1841438"/>
            <a:ext cx="183553" cy="18355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rona, Green, Dotted, Icon, Virus, Pandemic, Epidemic" id="708" name="Google Shape;708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49311" y="1841438"/>
            <a:ext cx="183553" cy="183553"/>
          </a:xfrm>
          <a:prstGeom prst="rect">
            <a:avLst/>
          </a:prstGeom>
          <a:noFill/>
          <a:ln>
            <a:noFill/>
          </a:ln>
        </p:spPr>
      </p:pic>
      <p:sp>
        <p:nvSpPr>
          <p:cNvPr id="709" name="Google Shape;709;p24"/>
          <p:cNvSpPr txBox="1"/>
          <p:nvPr>
            <p:ph type="title"/>
          </p:nvPr>
        </p:nvSpPr>
        <p:spPr>
          <a:xfrm>
            <a:off x="688657" y="295656"/>
            <a:ext cx="81075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ct val="111111"/>
              <a:buFont typeface="Poppins"/>
              <a:buNone/>
            </a:pPr>
            <a:r>
              <a:rPr lang="en-US"/>
              <a:t>Many processes shape viral diversity between hosts 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p25"/>
          <p:cNvSpPr txBox="1"/>
          <p:nvPr/>
        </p:nvSpPr>
        <p:spPr>
          <a:xfrm>
            <a:off x="5943471" y="1860324"/>
            <a:ext cx="30864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500"/>
              <a:buFont typeface="Poppins"/>
              <a:buNone/>
            </a:pPr>
            <a:r>
              <a:rPr b="0" i="0" lang="en-US" sz="1200" u="none" cap="none" strike="noStrik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Mucus bottleneck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500"/>
              <a:buFont typeface="Poppins"/>
              <a:buNone/>
            </a:pPr>
            <a:r>
              <a:rPr b="0" i="0" lang="en-US" sz="1200" u="none" cap="none" strike="noStrik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Mucosal immunity bottleneck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500"/>
              <a:buFont typeface="Poppins"/>
              <a:buNone/>
            </a:pPr>
            <a:r>
              <a:rPr b="0" i="0" lang="en-US" sz="1200" u="none" cap="none" strike="noStrik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Cell infection bottleneck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5" name="Google Shape;715;p25"/>
          <p:cNvSpPr txBox="1"/>
          <p:nvPr>
            <p:ph type="title"/>
          </p:nvPr>
        </p:nvSpPr>
        <p:spPr>
          <a:xfrm>
            <a:off x="688657" y="295656"/>
            <a:ext cx="80877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ct val="111111"/>
              <a:buFont typeface="Poppins"/>
              <a:buNone/>
            </a:pPr>
            <a:r>
              <a:rPr lang="en-US"/>
              <a:t>Many processes shape viral diversity between hosts </a:t>
            </a:r>
            <a:endParaRPr/>
          </a:p>
        </p:txBody>
      </p:sp>
      <p:grpSp>
        <p:nvGrpSpPr>
          <p:cNvPr id="716" name="Google Shape;716;p25"/>
          <p:cNvGrpSpPr/>
          <p:nvPr/>
        </p:nvGrpSpPr>
        <p:grpSpPr>
          <a:xfrm>
            <a:off x="3314356" y="1456173"/>
            <a:ext cx="2648674" cy="3285578"/>
            <a:chOff x="1207267" y="1562510"/>
            <a:chExt cx="3744767" cy="4645239"/>
          </a:xfrm>
        </p:grpSpPr>
        <p:pic>
          <p:nvPicPr>
            <p:cNvPr descr="Shape&#10;&#10;Description automatically generated" id="717" name="Google Shape;717;p25"/>
            <p:cNvPicPr preferRelativeResize="0"/>
            <p:nvPr/>
          </p:nvPicPr>
          <p:blipFill rotWithShape="1">
            <a:blip r:embed="rId3">
              <a:alphaModFix/>
            </a:blip>
            <a:srcRect b="7681" l="29913" r="30017" t="0"/>
            <a:stretch/>
          </p:blipFill>
          <p:spPr>
            <a:xfrm>
              <a:off x="1207267" y="1562510"/>
              <a:ext cx="1865325" cy="46414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orona, Green, Dotted, Icon, Virus, Pandemic, Epidemic" id="718" name="Google Shape;718;p2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823200" y="2984043"/>
              <a:ext cx="175724" cy="1757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orona Orange Contour - Free vector graphic on Pixabay" id="719" name="Google Shape;719;p2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823200" y="3329611"/>
              <a:ext cx="174476" cy="1744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con&#10;&#10;Description automatically generated" id="720" name="Google Shape;720;p25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2218775" y="3097360"/>
              <a:ext cx="166515" cy="1761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orona, Green, Dotted, Icon, Virus, Pandemic, Epidemic" id="721" name="Google Shape;721;p2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888624" y="3139960"/>
              <a:ext cx="174476" cy="1744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orona, Green, Dotted, Icon, Virus, Pandemic, Epidemic" id="722" name="Google Shape;722;p2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163484" y="2549906"/>
              <a:ext cx="160228" cy="1602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orona, Green, Dotted, Icon, Virus, Pandemic, Epidemic" id="723" name="Google Shape;723;p2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030316" y="2975588"/>
              <a:ext cx="213282" cy="21328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orona, Green, Dotted, Icon, Virus, Pandemic, Epidemic" id="724" name="Google Shape;724;p2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212768" y="2824139"/>
              <a:ext cx="207131" cy="2071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orona, Green, Dotted, Icon, Virus, Pandemic, Epidemic" id="725" name="Google Shape;725;p2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905455" y="2796795"/>
              <a:ext cx="234475" cy="234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orona, Green, Dotted, Icon, Virus, Pandemic, Epidemic" id="726" name="Google Shape;726;p2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353405" y="3004914"/>
              <a:ext cx="183956" cy="1839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orona, Green, Dotted, Icon, Virus, Pandemic, Epidemic" id="727" name="Google Shape;727;p2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984892" y="3363712"/>
              <a:ext cx="213282" cy="21328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con&#10;&#10;Description automatically generated" id="728" name="Google Shape;728;p25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984981" y="2605260"/>
              <a:ext cx="224965" cy="2380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orona Orange Contour - Free vector graphic on Pixabay" id="729" name="Google Shape;729;p2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066113" y="3220142"/>
              <a:ext cx="174476" cy="1744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orona, Green, Dotted, Icon, Virus, Pandemic, Epidemic" id="730" name="Google Shape;730;p2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984892" y="2472254"/>
              <a:ext cx="213282" cy="21328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Shape&#10;&#10;Description automatically generated" id="731" name="Google Shape;731;p25"/>
            <p:cNvPicPr preferRelativeResize="0"/>
            <p:nvPr/>
          </p:nvPicPr>
          <p:blipFill rotWithShape="1">
            <a:blip r:embed="rId3">
              <a:alphaModFix/>
            </a:blip>
            <a:srcRect b="7681" l="29913" r="30017" t="0"/>
            <a:stretch/>
          </p:blipFill>
          <p:spPr>
            <a:xfrm>
              <a:off x="3086709" y="1566298"/>
              <a:ext cx="1865325" cy="46414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orona, Green, Dotted, Icon, Virus, Pandemic, Epidemic" id="732" name="Google Shape;732;p2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926024" y="2239366"/>
              <a:ext cx="213282" cy="21328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con&#10;&#10;Description automatically generated" id="733" name="Google Shape;733;p25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2097463" y="2787723"/>
              <a:ext cx="224965" cy="2380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orona, Green, Dotted, Icon, Virus, Pandemic, Epidemic" id="734" name="Google Shape;734;p2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315884" y="2702306"/>
              <a:ext cx="160228" cy="1602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orona, Green, Dotted, Icon, Virus, Pandemic, Epidemic" id="735" name="Google Shape;735;p2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160475" y="2307687"/>
              <a:ext cx="160228" cy="1602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orona, Green, Dotted, Icon, Virus, Pandemic, Epidemic" id="736" name="Google Shape;736;p2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835527" y="2471346"/>
              <a:ext cx="160228" cy="1602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orona, Green, Dotted, Icon, Virus, Pandemic, Epidemic" id="737" name="Google Shape;737;p2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830096" y="2633998"/>
              <a:ext cx="160228" cy="1602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orona, Green, Dotted, Icon, Virus, Pandemic, Epidemic" id="738" name="Google Shape;738;p2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258015" y="2451584"/>
              <a:ext cx="160228" cy="1602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orona, Green, Dotted, Icon, Virus, Pandemic, Epidemic" id="739" name="Google Shape;739;p2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222520" y="2573988"/>
              <a:ext cx="160228" cy="1602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orona, Green, Dotted, Icon, Virus, Pandemic, Epidemic" id="740" name="Google Shape;740;p2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095802" y="2129650"/>
              <a:ext cx="160228" cy="1602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con&#10;&#10;Description automatically generated" id="741" name="Google Shape;741;p25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2031065" y="2254101"/>
              <a:ext cx="224965" cy="2380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orona, Green, Dotted, Icon, Virus, Pandemic, Epidemic" id="742" name="Google Shape;742;p2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980336" y="2062950"/>
              <a:ext cx="244737" cy="24473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orona, Green, Dotted, Icon, Virus, Pandemic, Epidemic" id="743" name="Google Shape;743;p2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548627" y="2111074"/>
              <a:ext cx="244737" cy="24473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con&#10;&#10;Description automatically generated" id="744" name="Google Shape;744;p25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2597586" y="1890804"/>
              <a:ext cx="224965" cy="2380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con&#10;&#10;Description automatically generated" id="745" name="Google Shape;745;p25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2748418" y="2157615"/>
              <a:ext cx="224965" cy="2380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orona, Green, Dotted, Icon, Virus, Pandemic, Epidemic" id="746" name="Google Shape;746;p2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836668" y="1946879"/>
              <a:ext cx="160228" cy="1602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orona, Green, Dotted, Icon, Virus, Pandemic, Epidemic" id="747" name="Google Shape;747;p2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377133" y="2037312"/>
              <a:ext cx="160228" cy="1602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orona, Green, Dotted, Icon, Virus, Pandemic, Epidemic" id="748" name="Google Shape;748;p2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996896" y="1862370"/>
              <a:ext cx="160228" cy="1602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orona, Green, Dotted, Icon, Virus, Pandemic, Epidemic" id="749" name="Google Shape;749;p2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529533" y="2189712"/>
              <a:ext cx="160228" cy="1602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orona, Green, Dotted, Icon, Virus, Pandemic, Epidemic" id="750" name="Google Shape;750;p2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070804" y="2321721"/>
              <a:ext cx="160228" cy="1602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orona Orange Contour - Free vector graphic on Pixabay" id="751" name="Google Shape;751;p2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218513" y="3372542"/>
              <a:ext cx="174476" cy="17447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52" name="Google Shape;752;p25"/>
          <p:cNvSpPr txBox="1"/>
          <p:nvPr/>
        </p:nvSpPr>
        <p:spPr>
          <a:xfrm>
            <a:off x="3261524" y="1089093"/>
            <a:ext cx="2849400" cy="38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500"/>
              <a:buFont typeface="Poppins"/>
              <a:buNone/>
            </a:pPr>
            <a:r>
              <a:rPr b="0" i="0" lang="en-US" sz="1200" u="none" cap="none" strike="noStrik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Inter-host bottleneck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Dice free to use clip art - Clipartix" id="753" name="Google Shape;753;p2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rot="935340">
            <a:off x="4722310" y="1493408"/>
            <a:ext cx="325467" cy="312675"/>
          </a:xfrm>
          <a:prstGeom prst="rect">
            <a:avLst/>
          </a:prstGeom>
          <a:noFill/>
          <a:ln>
            <a:noFill/>
          </a:ln>
        </p:spPr>
      </p:pic>
      <p:sp>
        <p:nvSpPr>
          <p:cNvPr id="754" name="Google Shape;754;p25"/>
          <p:cNvSpPr/>
          <p:nvPr/>
        </p:nvSpPr>
        <p:spPr>
          <a:xfrm flipH="1" rot="-190619">
            <a:off x="3363127" y="1449004"/>
            <a:ext cx="361492" cy="531635"/>
          </a:xfrm>
          <a:prstGeom prst="lightningBolt">
            <a:avLst/>
          </a:prstGeom>
          <a:solidFill>
            <a:srgbClr val="FFFF00"/>
          </a:solidFill>
          <a:ln cap="flat" cmpd="sng" w="107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descr="Dice free to use clip art - Clipartix" id="755" name="Google Shape;755;p2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rot="935340">
            <a:off x="3051810" y="1549908"/>
            <a:ext cx="325467" cy="312675"/>
          </a:xfrm>
          <a:prstGeom prst="rect">
            <a:avLst/>
          </a:prstGeom>
          <a:noFill/>
          <a:ln>
            <a:noFill/>
          </a:ln>
        </p:spPr>
      </p:pic>
      <p:sp>
        <p:nvSpPr>
          <p:cNvPr id="756" name="Google Shape;756;p25"/>
          <p:cNvSpPr txBox="1"/>
          <p:nvPr/>
        </p:nvSpPr>
        <p:spPr>
          <a:xfrm>
            <a:off x="1646065" y="2119212"/>
            <a:ext cx="1900500" cy="4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500"/>
              <a:buFont typeface="Poppins"/>
              <a:buNone/>
            </a:pPr>
            <a:r>
              <a:rPr b="0" i="0" lang="en-US" sz="1200" u="none" cap="none" strike="noStrik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Secretion bottleneck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7" name="Google Shape;757;p25"/>
          <p:cNvSpPr txBox="1"/>
          <p:nvPr/>
        </p:nvSpPr>
        <p:spPr>
          <a:xfrm>
            <a:off x="4144369" y="4717679"/>
            <a:ext cx="10920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Morris et al. 2020</a:t>
            </a:r>
            <a:endParaRPr b="0" i="0" sz="900" u="none" cap="none" strike="noStrike">
              <a:solidFill>
                <a:srgbClr val="595959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ap&#10;&#10;Description automatically generated" id="762" name="Google Shape;762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12153" y="1434417"/>
            <a:ext cx="5093915" cy="2846593"/>
          </a:xfrm>
          <a:prstGeom prst="rect">
            <a:avLst/>
          </a:prstGeom>
          <a:noFill/>
          <a:ln>
            <a:noFill/>
          </a:ln>
        </p:spPr>
      </p:pic>
      <p:sp>
        <p:nvSpPr>
          <p:cNvPr id="763" name="Google Shape;763;p26"/>
          <p:cNvSpPr txBox="1"/>
          <p:nvPr>
            <p:ph type="title"/>
          </p:nvPr>
        </p:nvSpPr>
        <p:spPr>
          <a:xfrm>
            <a:off x="688657" y="295656"/>
            <a:ext cx="78237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Font typeface="Poppins"/>
              <a:buNone/>
            </a:pPr>
            <a:r>
              <a:rPr lang="en-US" sz="2600"/>
              <a:t>Evolution plays out across global populations</a:t>
            </a:r>
            <a:endParaRPr/>
          </a:p>
        </p:txBody>
      </p:sp>
      <p:grpSp>
        <p:nvGrpSpPr>
          <p:cNvPr id="764" name="Google Shape;764;p26"/>
          <p:cNvGrpSpPr/>
          <p:nvPr/>
        </p:nvGrpSpPr>
        <p:grpSpPr>
          <a:xfrm>
            <a:off x="849451" y="1182198"/>
            <a:ext cx="2648674" cy="3285578"/>
            <a:chOff x="1207267" y="1562510"/>
            <a:chExt cx="3744767" cy="4645239"/>
          </a:xfrm>
        </p:grpSpPr>
        <p:pic>
          <p:nvPicPr>
            <p:cNvPr descr="Shape&#10;&#10;Description automatically generated" id="765" name="Google Shape;765;p26"/>
            <p:cNvPicPr preferRelativeResize="0"/>
            <p:nvPr/>
          </p:nvPicPr>
          <p:blipFill rotWithShape="1">
            <a:blip r:embed="rId4">
              <a:alphaModFix/>
            </a:blip>
            <a:srcRect b="7681" l="29913" r="30017" t="0"/>
            <a:stretch/>
          </p:blipFill>
          <p:spPr>
            <a:xfrm>
              <a:off x="1207267" y="1562510"/>
              <a:ext cx="1865325" cy="46414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orona, Green, Dotted, Icon, Virus, Pandemic, Epidemic" id="766" name="Google Shape;766;p2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823200" y="2984043"/>
              <a:ext cx="175724" cy="1757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orona Orange Contour - Free vector graphic on Pixabay" id="767" name="Google Shape;767;p26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823200" y="3329611"/>
              <a:ext cx="174476" cy="1744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con&#10;&#10;Description automatically generated" id="768" name="Google Shape;768;p26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2218775" y="3097360"/>
              <a:ext cx="166515" cy="1761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orona, Green, Dotted, Icon, Virus, Pandemic, Epidemic" id="769" name="Google Shape;769;p2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888624" y="3139960"/>
              <a:ext cx="174476" cy="1744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orona, Green, Dotted, Icon, Virus, Pandemic, Epidemic" id="770" name="Google Shape;770;p2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163484" y="2549906"/>
              <a:ext cx="160228" cy="1602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orona, Green, Dotted, Icon, Virus, Pandemic, Epidemic" id="771" name="Google Shape;771;p2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030316" y="2975588"/>
              <a:ext cx="213282" cy="21328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orona, Green, Dotted, Icon, Virus, Pandemic, Epidemic" id="772" name="Google Shape;772;p2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212768" y="2824139"/>
              <a:ext cx="207131" cy="2071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orona, Green, Dotted, Icon, Virus, Pandemic, Epidemic" id="773" name="Google Shape;773;p2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905455" y="2796795"/>
              <a:ext cx="234475" cy="234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orona, Green, Dotted, Icon, Virus, Pandemic, Epidemic" id="774" name="Google Shape;774;p2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353405" y="3004914"/>
              <a:ext cx="183956" cy="1839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orona, Green, Dotted, Icon, Virus, Pandemic, Epidemic" id="775" name="Google Shape;775;p2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984892" y="3363712"/>
              <a:ext cx="213282" cy="21328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con&#10;&#10;Description automatically generated" id="776" name="Google Shape;776;p26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984981" y="2605260"/>
              <a:ext cx="224965" cy="2380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orona Orange Contour - Free vector graphic on Pixabay" id="777" name="Google Shape;777;p26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2066113" y="3220142"/>
              <a:ext cx="174476" cy="1744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orona, Green, Dotted, Icon, Virus, Pandemic, Epidemic" id="778" name="Google Shape;778;p2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984892" y="2472254"/>
              <a:ext cx="213282" cy="21328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Shape&#10;&#10;Description automatically generated" id="779" name="Google Shape;779;p26"/>
            <p:cNvPicPr preferRelativeResize="0"/>
            <p:nvPr/>
          </p:nvPicPr>
          <p:blipFill rotWithShape="1">
            <a:blip r:embed="rId4">
              <a:alphaModFix/>
            </a:blip>
            <a:srcRect b="7681" l="29913" r="30017" t="0"/>
            <a:stretch/>
          </p:blipFill>
          <p:spPr>
            <a:xfrm>
              <a:off x="3086709" y="1566298"/>
              <a:ext cx="1865325" cy="46414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orona, Green, Dotted, Icon, Virus, Pandemic, Epidemic" id="780" name="Google Shape;780;p2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926024" y="2239366"/>
              <a:ext cx="213282" cy="21328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con&#10;&#10;Description automatically generated" id="781" name="Google Shape;781;p26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2097463" y="2787723"/>
              <a:ext cx="224965" cy="2380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orona, Green, Dotted, Icon, Virus, Pandemic, Epidemic" id="782" name="Google Shape;782;p2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315884" y="2702306"/>
              <a:ext cx="160228" cy="1602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orona, Green, Dotted, Icon, Virus, Pandemic, Epidemic" id="783" name="Google Shape;783;p2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160475" y="2307687"/>
              <a:ext cx="160228" cy="1602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orona, Green, Dotted, Icon, Virus, Pandemic, Epidemic" id="784" name="Google Shape;784;p2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835527" y="2471346"/>
              <a:ext cx="160228" cy="1602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orona, Green, Dotted, Icon, Virus, Pandemic, Epidemic" id="785" name="Google Shape;785;p2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830096" y="2633998"/>
              <a:ext cx="160228" cy="1602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orona, Green, Dotted, Icon, Virus, Pandemic, Epidemic" id="786" name="Google Shape;786;p2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258015" y="2451584"/>
              <a:ext cx="160228" cy="1602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orona, Green, Dotted, Icon, Virus, Pandemic, Epidemic" id="787" name="Google Shape;787;p2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222520" y="2573988"/>
              <a:ext cx="160228" cy="1602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orona, Green, Dotted, Icon, Virus, Pandemic, Epidemic" id="788" name="Google Shape;788;p2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095802" y="2129650"/>
              <a:ext cx="160228" cy="1602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con&#10;&#10;Description automatically generated" id="789" name="Google Shape;789;p26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2031065" y="2254101"/>
              <a:ext cx="224965" cy="2380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orona, Green, Dotted, Icon, Virus, Pandemic, Epidemic" id="790" name="Google Shape;790;p2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980336" y="2062950"/>
              <a:ext cx="244737" cy="24473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orona, Green, Dotted, Icon, Virus, Pandemic, Epidemic" id="791" name="Google Shape;791;p2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548627" y="2111074"/>
              <a:ext cx="244737" cy="24473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con&#10;&#10;Description automatically generated" id="792" name="Google Shape;792;p26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2597586" y="1890804"/>
              <a:ext cx="224965" cy="2380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con&#10;&#10;Description automatically generated" id="793" name="Google Shape;793;p26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2748418" y="2157615"/>
              <a:ext cx="224965" cy="2380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orona, Green, Dotted, Icon, Virus, Pandemic, Epidemic" id="794" name="Google Shape;794;p2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836668" y="1946879"/>
              <a:ext cx="160228" cy="1602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orona, Green, Dotted, Icon, Virus, Pandemic, Epidemic" id="795" name="Google Shape;795;p2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377133" y="2037312"/>
              <a:ext cx="160228" cy="1602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orona, Green, Dotted, Icon, Virus, Pandemic, Epidemic" id="796" name="Google Shape;796;p2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996896" y="1862370"/>
              <a:ext cx="160228" cy="1602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orona, Green, Dotted, Icon, Virus, Pandemic, Epidemic" id="797" name="Google Shape;797;p2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529533" y="2189712"/>
              <a:ext cx="160228" cy="1602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orona, Green, Dotted, Icon, Virus, Pandemic, Epidemic" id="798" name="Google Shape;798;p2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3070804" y="2321721"/>
              <a:ext cx="160228" cy="1602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orona Orange Contour - Free vector graphic on Pixabay" id="799" name="Google Shape;799;p26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2218513" y="3372542"/>
              <a:ext cx="174476" cy="17447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Dice free to use clip art - Clipartix" id="800" name="Google Shape;800;p2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rot="935340">
            <a:off x="2257405" y="1219433"/>
            <a:ext cx="325467" cy="312675"/>
          </a:xfrm>
          <a:prstGeom prst="rect">
            <a:avLst/>
          </a:prstGeom>
          <a:noFill/>
          <a:ln>
            <a:noFill/>
          </a:ln>
        </p:spPr>
      </p:pic>
      <p:sp>
        <p:nvSpPr>
          <p:cNvPr id="801" name="Google Shape;801;p26"/>
          <p:cNvSpPr/>
          <p:nvPr/>
        </p:nvSpPr>
        <p:spPr>
          <a:xfrm flipH="1" rot="-190619">
            <a:off x="898222" y="1175029"/>
            <a:ext cx="361492" cy="531635"/>
          </a:xfrm>
          <a:prstGeom prst="lightningBolt">
            <a:avLst/>
          </a:prstGeom>
          <a:solidFill>
            <a:srgbClr val="FFFF00"/>
          </a:solidFill>
          <a:ln cap="flat" cmpd="sng" w="107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descr="Dice free to use clip art - Clipartix" id="802" name="Google Shape;802;p2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rot="935340">
            <a:off x="586905" y="1275933"/>
            <a:ext cx="325467" cy="312675"/>
          </a:xfrm>
          <a:prstGeom prst="rect">
            <a:avLst/>
          </a:prstGeom>
          <a:noFill/>
          <a:ln>
            <a:noFill/>
          </a:ln>
        </p:spPr>
      </p:pic>
      <p:sp>
        <p:nvSpPr>
          <p:cNvPr id="803" name="Google Shape;803;p26"/>
          <p:cNvSpPr txBox="1"/>
          <p:nvPr/>
        </p:nvSpPr>
        <p:spPr>
          <a:xfrm>
            <a:off x="1649438" y="4491197"/>
            <a:ext cx="10920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Morris et al. 2020</a:t>
            </a:r>
            <a:endParaRPr b="0" i="0" sz="900" u="none" cap="none" strike="noStrike">
              <a:solidFill>
                <a:srgbClr val="595959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27"/>
          <p:cNvSpPr txBox="1"/>
          <p:nvPr>
            <p:ph idx="1" type="body"/>
          </p:nvPr>
        </p:nvSpPr>
        <p:spPr>
          <a:xfrm>
            <a:off x="4952497" y="1078133"/>
            <a:ext cx="3331200" cy="90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-247650" lvl="0" marL="2540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•"/>
            </a:pPr>
            <a:r>
              <a:rPr lang="en-US">
                <a:latin typeface="Poppins"/>
                <a:ea typeface="Poppins"/>
                <a:cs typeface="Poppins"/>
                <a:sym typeface="Poppins"/>
              </a:rPr>
              <a:t>Positive or adaptive selection selects mutations that confer fitness advantages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descr="Chart&#10;&#10;Description automatically generated" id="810" name="Google Shape;810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52497" y="2022287"/>
            <a:ext cx="2908449" cy="29084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hart, histogram&#10;&#10;Description automatically generated" id="811" name="Google Shape;811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8658" y="2022287"/>
            <a:ext cx="2908449" cy="2908449"/>
          </a:xfrm>
          <a:prstGeom prst="rect">
            <a:avLst/>
          </a:prstGeom>
          <a:noFill/>
          <a:ln>
            <a:noFill/>
          </a:ln>
        </p:spPr>
      </p:pic>
      <p:sp>
        <p:nvSpPr>
          <p:cNvPr id="812" name="Google Shape;812;p27"/>
          <p:cNvSpPr txBox="1"/>
          <p:nvPr/>
        </p:nvSpPr>
        <p:spPr>
          <a:xfrm>
            <a:off x="688658" y="1195442"/>
            <a:ext cx="3115500" cy="7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247650" lvl="0" marL="2540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500"/>
              <a:buFont typeface="Arial"/>
              <a:buChar char="•"/>
            </a:pPr>
            <a:r>
              <a:rPr b="0" i="0" lang="en-US" sz="1500" u="none" cap="none" strike="noStrik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Negative or purifying selection acts to eliminate deleterious mutations</a:t>
            </a:r>
            <a:endParaRPr b="0" i="0" sz="1500" u="none" cap="none" strike="noStrike">
              <a:solidFill>
                <a:srgbClr val="595959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descr="Antibody  free icon" id="813" name="Google Shape;813;p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147718" y="1225207"/>
            <a:ext cx="615249" cy="703786"/>
          </a:xfrm>
          <a:prstGeom prst="rect">
            <a:avLst/>
          </a:prstGeom>
          <a:noFill/>
          <a:ln>
            <a:noFill/>
          </a:ln>
        </p:spPr>
      </p:pic>
      <p:sp>
        <p:nvSpPr>
          <p:cNvPr id="814" name="Google Shape;814;p27"/>
          <p:cNvSpPr txBox="1"/>
          <p:nvPr>
            <p:ph type="title"/>
          </p:nvPr>
        </p:nvSpPr>
        <p:spPr>
          <a:xfrm>
            <a:off x="688657" y="295656"/>
            <a:ext cx="78237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Font typeface="Poppins"/>
              <a:buNone/>
            </a:pPr>
            <a:r>
              <a:rPr lang="en-US"/>
              <a:t>What is the selection regime?</a:t>
            </a:r>
            <a:endParaRPr/>
          </a:p>
        </p:txBody>
      </p:sp>
      <p:pic>
        <p:nvPicPr>
          <p:cNvPr id="815" name="Google Shape;815;p27"/>
          <p:cNvPicPr preferRelativeResize="0"/>
          <p:nvPr/>
        </p:nvPicPr>
        <p:blipFill rotWithShape="1">
          <a:blip r:embed="rId6">
            <a:alphaModFix/>
          </a:blip>
          <a:srcRect b="5799" l="70312" r="0" t="0"/>
          <a:stretch/>
        </p:blipFill>
        <p:spPr>
          <a:xfrm>
            <a:off x="3698109" y="1133347"/>
            <a:ext cx="680254" cy="7956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hart&#10;&#10;Description automatically generated" id="820" name="Google Shape;820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658" y="1988699"/>
            <a:ext cx="2113569" cy="2113569"/>
          </a:xfrm>
          <a:prstGeom prst="rect">
            <a:avLst/>
          </a:prstGeom>
          <a:noFill/>
          <a:ln>
            <a:noFill/>
          </a:ln>
        </p:spPr>
      </p:pic>
      <p:sp>
        <p:nvSpPr>
          <p:cNvPr id="821" name="Google Shape;821;p28"/>
          <p:cNvSpPr txBox="1"/>
          <p:nvPr/>
        </p:nvSpPr>
        <p:spPr>
          <a:xfrm>
            <a:off x="912312" y="1496595"/>
            <a:ext cx="18900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rPr>
              <a:t>Weak?</a:t>
            </a:r>
            <a:endParaRPr b="0" i="0" sz="1100" u="none" cap="none" strike="noStrik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hart&#10;&#10;Description automatically generated" id="822" name="Google Shape;822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92973" y="1988699"/>
            <a:ext cx="2113569" cy="2113569"/>
          </a:xfrm>
          <a:prstGeom prst="rect">
            <a:avLst/>
          </a:prstGeom>
          <a:noFill/>
          <a:ln>
            <a:noFill/>
          </a:ln>
        </p:spPr>
      </p:pic>
      <p:sp>
        <p:nvSpPr>
          <p:cNvPr id="823" name="Google Shape;823;p28"/>
          <p:cNvSpPr txBox="1"/>
          <p:nvPr/>
        </p:nvSpPr>
        <p:spPr>
          <a:xfrm>
            <a:off x="3816626" y="1496610"/>
            <a:ext cx="18900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rPr>
              <a:t>Strong?</a:t>
            </a:r>
            <a:endParaRPr b="0" i="0" sz="1100" u="none" cap="none" strike="noStrik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24" name="Google Shape;824;p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39242" y="1988699"/>
            <a:ext cx="2113569" cy="2113569"/>
          </a:xfrm>
          <a:prstGeom prst="rect">
            <a:avLst/>
          </a:prstGeom>
          <a:noFill/>
          <a:ln>
            <a:noFill/>
          </a:ln>
        </p:spPr>
      </p:pic>
      <p:sp>
        <p:nvSpPr>
          <p:cNvPr id="825" name="Google Shape;825;p28"/>
          <p:cNvSpPr txBox="1"/>
          <p:nvPr/>
        </p:nvSpPr>
        <p:spPr>
          <a:xfrm>
            <a:off x="6289547" y="1496610"/>
            <a:ext cx="24582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rPr>
              <a:t>Time-dependent?</a:t>
            </a:r>
            <a:endParaRPr b="0" i="0" sz="1100" u="none" cap="none" strike="noStrik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6" name="Google Shape;826;p28"/>
          <p:cNvSpPr txBox="1"/>
          <p:nvPr>
            <p:ph type="title"/>
          </p:nvPr>
        </p:nvSpPr>
        <p:spPr>
          <a:xfrm>
            <a:off x="688657" y="295656"/>
            <a:ext cx="78237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Font typeface="Poppins"/>
              <a:buNone/>
            </a:pPr>
            <a:r>
              <a:rPr lang="en-US"/>
              <a:t>What is the strength of selection?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ontent Placeholder 5" id="64" name="Google Shape;64;p4"/>
          <p:cNvPicPr preferRelativeResize="0"/>
          <p:nvPr/>
        </p:nvPicPr>
        <p:blipFill rotWithShape="1">
          <a:blip r:embed="rId3">
            <a:alphaModFix/>
          </a:blip>
          <a:srcRect b="34267" l="0" r="0" t="0"/>
          <a:stretch/>
        </p:blipFill>
        <p:spPr>
          <a:xfrm>
            <a:off x="611824" y="1096288"/>
            <a:ext cx="7977368" cy="284607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4"/>
          <p:cNvSpPr txBox="1"/>
          <p:nvPr>
            <p:ph type="title"/>
          </p:nvPr>
        </p:nvSpPr>
        <p:spPr>
          <a:xfrm>
            <a:off x="688657" y="294894"/>
            <a:ext cx="78237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</a:pPr>
            <a:r>
              <a:rPr lang="en-US" sz="2600"/>
              <a:t>The virus evolves as it spreads between hosts</a:t>
            </a:r>
            <a:endParaRPr/>
          </a:p>
        </p:txBody>
      </p:sp>
      <p:sp>
        <p:nvSpPr>
          <p:cNvPr id="66" name="Google Shape;66;p4"/>
          <p:cNvSpPr txBox="1"/>
          <p:nvPr/>
        </p:nvSpPr>
        <p:spPr>
          <a:xfrm>
            <a:off x="3723894" y="4190238"/>
            <a:ext cx="14097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US" sz="1800" u="none" cap="none" strike="noStrik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rPr>
              <a:t>Time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4"/>
          <p:cNvSpPr/>
          <p:nvPr/>
        </p:nvSpPr>
        <p:spPr>
          <a:xfrm>
            <a:off x="1159002" y="4519422"/>
            <a:ext cx="6534300" cy="124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68" name="Google Shape;68;p4"/>
          <p:cNvPicPr preferRelativeResize="0"/>
          <p:nvPr/>
        </p:nvPicPr>
        <p:blipFill rotWithShape="1">
          <a:blip r:embed="rId4">
            <a:alphaModFix/>
          </a:blip>
          <a:srcRect b="66297" l="0" r="0" t="2467"/>
          <a:stretch/>
        </p:blipFill>
        <p:spPr>
          <a:xfrm>
            <a:off x="842212" y="1201142"/>
            <a:ext cx="7459578" cy="11376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0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1" name="Google Shape;831;p29"/>
          <p:cNvPicPr preferRelativeResize="0"/>
          <p:nvPr/>
        </p:nvPicPr>
        <p:blipFill rotWithShape="1">
          <a:blip r:embed="rId3">
            <a:alphaModFix/>
          </a:blip>
          <a:srcRect b="0" l="0" r="1816" t="0"/>
          <a:stretch/>
        </p:blipFill>
        <p:spPr>
          <a:xfrm>
            <a:off x="5352300" y="1421525"/>
            <a:ext cx="1928842" cy="2599799"/>
          </a:xfrm>
          <a:prstGeom prst="rect">
            <a:avLst/>
          </a:prstGeom>
          <a:noFill/>
          <a:ln>
            <a:noFill/>
          </a:ln>
        </p:spPr>
      </p:pic>
      <p:sp>
        <p:nvSpPr>
          <p:cNvPr id="832" name="Google Shape;832;p29"/>
          <p:cNvSpPr/>
          <p:nvPr/>
        </p:nvSpPr>
        <p:spPr>
          <a:xfrm>
            <a:off x="1165419" y="4640095"/>
            <a:ext cx="27462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1100" u="none" cap="none" strike="noStrik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Borremans et al. 2020.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29"/>
          <p:cNvSpPr txBox="1"/>
          <p:nvPr/>
        </p:nvSpPr>
        <p:spPr>
          <a:xfrm>
            <a:off x="5273206" y="4636510"/>
            <a:ext cx="13905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1100" u="none" cap="none" strike="noStrik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Koel et al. 2020. </a:t>
            </a:r>
            <a:endParaRPr b="0" i="0" sz="1100" u="none" cap="none" strike="noStrike">
              <a:solidFill>
                <a:srgbClr val="595959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descr="Antibody  free icon" id="834" name="Google Shape;834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flipH="1">
            <a:off x="6401585" y="1978172"/>
            <a:ext cx="275525" cy="3151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35" name="Google Shape;835;p29"/>
          <p:cNvGrpSpPr/>
          <p:nvPr/>
        </p:nvGrpSpPr>
        <p:grpSpPr>
          <a:xfrm>
            <a:off x="517346" y="1620101"/>
            <a:ext cx="4315430" cy="2756824"/>
            <a:chOff x="1117672" y="2269275"/>
            <a:chExt cx="5753906" cy="3675766"/>
          </a:xfrm>
        </p:grpSpPr>
        <p:grpSp>
          <p:nvGrpSpPr>
            <p:cNvPr id="836" name="Google Shape;836;p29"/>
            <p:cNvGrpSpPr/>
            <p:nvPr/>
          </p:nvGrpSpPr>
          <p:grpSpPr>
            <a:xfrm>
              <a:off x="1117672" y="2269275"/>
              <a:ext cx="5753906" cy="3675766"/>
              <a:chOff x="1117672" y="2269275"/>
              <a:chExt cx="5753906" cy="3675766"/>
            </a:xfrm>
          </p:grpSpPr>
          <p:pic>
            <p:nvPicPr>
              <p:cNvPr id="837" name="Google Shape;837;p29"/>
              <p:cNvPicPr preferRelativeResize="0"/>
              <p:nvPr/>
            </p:nvPicPr>
            <p:blipFill rotWithShape="1">
              <a:blip r:embed="rId5">
                <a:alphaModFix/>
              </a:blip>
              <a:srcRect b="32626" l="0" r="0" t="21158"/>
              <a:stretch/>
            </p:blipFill>
            <p:spPr>
              <a:xfrm>
                <a:off x="1117672" y="2269275"/>
                <a:ext cx="5753906" cy="330955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838" name="Google Shape;838;p29"/>
              <p:cNvSpPr/>
              <p:nvPr/>
            </p:nvSpPr>
            <p:spPr>
              <a:xfrm>
                <a:off x="2097396" y="5606527"/>
                <a:ext cx="4774181" cy="33851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34275" lIns="68575" spcFirstLastPara="1" rIns="68575" wrap="square" tIns="34275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rPr b="0" i="0" lang="en-US" sz="1200" u="none" cap="none" strike="noStrike">
                    <a:solidFill>
                      <a:schemeClr val="dk1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Days post symptom onset</a:t>
                </a:r>
                <a:endParaRPr b="0" i="0" sz="1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839" name="Google Shape;839;p29"/>
            <p:cNvSpPr/>
            <p:nvPr/>
          </p:nvSpPr>
          <p:spPr>
            <a:xfrm flipH="1" rot="-3067832">
              <a:off x="3130605" y="2402924"/>
              <a:ext cx="676986" cy="889512"/>
            </a:xfrm>
            <a:prstGeom prst="lightningBolt">
              <a:avLst/>
            </a:prstGeom>
            <a:solidFill>
              <a:srgbClr val="FFFF00"/>
            </a:solidFill>
            <a:ln cap="flat" cmpd="sng" w="1077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</p:grpSp>
      <p:grpSp>
        <p:nvGrpSpPr>
          <p:cNvPr id="840" name="Google Shape;840;p29"/>
          <p:cNvGrpSpPr/>
          <p:nvPr/>
        </p:nvGrpSpPr>
        <p:grpSpPr>
          <a:xfrm>
            <a:off x="4666648" y="1300789"/>
            <a:ext cx="3469888" cy="2396136"/>
            <a:chOff x="6556767" y="1905323"/>
            <a:chExt cx="4626517" cy="3194848"/>
          </a:xfrm>
        </p:grpSpPr>
        <p:grpSp>
          <p:nvGrpSpPr>
            <p:cNvPr id="841" name="Google Shape;841;p29"/>
            <p:cNvGrpSpPr/>
            <p:nvPr/>
          </p:nvGrpSpPr>
          <p:grpSpPr>
            <a:xfrm>
              <a:off x="6556767" y="1909949"/>
              <a:ext cx="4626517" cy="888512"/>
              <a:chOff x="6854415" y="4135657"/>
              <a:chExt cx="2114979" cy="485738"/>
            </a:xfrm>
          </p:grpSpPr>
          <p:sp>
            <p:nvSpPr>
              <p:cNvPr id="842" name="Google Shape;842;p29"/>
              <p:cNvSpPr/>
              <p:nvPr/>
            </p:nvSpPr>
            <p:spPr>
              <a:xfrm>
                <a:off x="8289235" y="4162764"/>
                <a:ext cx="680159" cy="458631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  <p:sp>
            <p:nvSpPr>
              <p:cNvPr id="843" name="Google Shape;843;p29"/>
              <p:cNvSpPr/>
              <p:nvPr/>
            </p:nvSpPr>
            <p:spPr>
              <a:xfrm>
                <a:off x="6854415" y="4135657"/>
                <a:ext cx="466429" cy="458631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</p:grpSp>
        <p:sp>
          <p:nvSpPr>
            <p:cNvPr id="844" name="Google Shape;844;p29"/>
            <p:cNvSpPr/>
            <p:nvPr/>
          </p:nvSpPr>
          <p:spPr>
            <a:xfrm flipH="1" rot="-190216">
              <a:off x="8494043" y="1917305"/>
              <a:ext cx="449138" cy="571280"/>
            </a:xfrm>
            <a:prstGeom prst="lightningBolt">
              <a:avLst/>
            </a:prstGeom>
            <a:solidFill>
              <a:srgbClr val="FFFF00"/>
            </a:solidFill>
            <a:ln cap="flat" cmpd="sng" w="1077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grpSp>
          <p:nvGrpSpPr>
            <p:cNvPr id="845" name="Google Shape;845;p29"/>
            <p:cNvGrpSpPr/>
            <p:nvPr/>
          </p:nvGrpSpPr>
          <p:grpSpPr>
            <a:xfrm>
              <a:off x="7888999" y="2457141"/>
              <a:ext cx="1634652" cy="2643030"/>
              <a:chOff x="7888999" y="2457141"/>
              <a:chExt cx="1634652" cy="2643030"/>
            </a:xfrm>
          </p:grpSpPr>
          <p:pic>
            <p:nvPicPr>
              <p:cNvPr descr="Corona, Green, Dotted, Icon, Virus, Pandemic, Epidemic" id="846" name="Google Shape;846;p29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 flipH="1">
                <a:off x="8765353" y="2457141"/>
                <a:ext cx="587599" cy="50463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Icon&#10;&#10;Description automatically generated" id="847" name="Google Shape;847;p29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 flipH="1">
                <a:off x="9043603" y="4058378"/>
                <a:ext cx="480048" cy="55838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Icon&#10;&#10;Description automatically generated" id="848" name="Google Shape;848;p29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 flipH="1">
                <a:off x="8739369" y="3483464"/>
                <a:ext cx="480048" cy="55838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Icon&#10;&#10;Description automatically generated" id="849" name="Google Shape;849;p29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 flipH="1">
                <a:off x="8272842" y="3814353"/>
                <a:ext cx="645475" cy="7507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Corona, Green, Dotted, Icon, Virus, Pandemic, Epidemic" id="850" name="Google Shape;850;p29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 flipH="1">
                <a:off x="8200499" y="2842889"/>
                <a:ext cx="587599" cy="50463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Icon&#10;&#10;Description automatically generated" id="851" name="Google Shape;851;p29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 flipH="1">
                <a:off x="8629994" y="3026614"/>
                <a:ext cx="480048" cy="55838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Corona, Green, Dotted, Icon, Virus, Pandemic, Epidemic" id="852" name="Google Shape;852;p29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 flipH="1">
                <a:off x="7888999" y="4595539"/>
                <a:ext cx="587599" cy="50463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853" name="Google Shape;853;p29"/>
          <p:cNvSpPr txBox="1"/>
          <p:nvPr/>
        </p:nvSpPr>
        <p:spPr>
          <a:xfrm>
            <a:off x="5404836" y="4015586"/>
            <a:ext cx="19935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Lower respiratory tract?</a:t>
            </a:r>
            <a:endParaRPr b="0" i="0" sz="12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54" name="Google Shape;854;p29"/>
          <p:cNvSpPr txBox="1"/>
          <p:nvPr>
            <p:ph type="title"/>
          </p:nvPr>
        </p:nvSpPr>
        <p:spPr>
          <a:xfrm>
            <a:off x="688657" y="295656"/>
            <a:ext cx="78237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Font typeface="Poppins"/>
              <a:buNone/>
            </a:pPr>
            <a:r>
              <a:rPr lang="en-US"/>
              <a:t>When and where does selection apply?</a:t>
            </a:r>
            <a:endParaRPr/>
          </a:p>
        </p:txBody>
      </p:sp>
      <p:sp>
        <p:nvSpPr>
          <p:cNvPr id="855" name="Google Shape;855;p29"/>
          <p:cNvSpPr txBox="1"/>
          <p:nvPr/>
        </p:nvSpPr>
        <p:spPr>
          <a:xfrm>
            <a:off x="6763787" y="2206388"/>
            <a:ext cx="19935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Upper respiratory tract?</a:t>
            </a:r>
            <a:endParaRPr b="0" i="0" sz="12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9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p30"/>
          <p:cNvSpPr txBox="1"/>
          <p:nvPr>
            <p:ph type="title"/>
          </p:nvPr>
        </p:nvSpPr>
        <p:spPr>
          <a:xfrm>
            <a:off x="189689" y="842878"/>
            <a:ext cx="2210700" cy="345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Poppins"/>
              <a:buNone/>
            </a:pPr>
            <a:r>
              <a:rPr lang="en-US"/>
              <a:t>Summary</a:t>
            </a:r>
            <a:endParaRPr/>
          </a:p>
        </p:txBody>
      </p:sp>
      <p:sp>
        <p:nvSpPr>
          <p:cNvPr id="861" name="Google Shape;861;p30"/>
          <p:cNvSpPr txBox="1"/>
          <p:nvPr>
            <p:ph idx="1" type="body"/>
          </p:nvPr>
        </p:nvSpPr>
        <p:spPr>
          <a:xfrm>
            <a:off x="2901951" y="648081"/>
            <a:ext cx="5486400" cy="384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-247650" lvl="0" marL="330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Font typeface="Arial"/>
              <a:buChar char="•"/>
            </a:pPr>
            <a:r>
              <a:rPr lang="en-US" sz="1800"/>
              <a:t>Viruses evolve across many scales</a:t>
            </a:r>
            <a:endParaRPr/>
          </a:p>
          <a:p>
            <a:pPr indent="-247650" lvl="0" marL="33020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900"/>
              <a:buFont typeface="Arial"/>
              <a:buChar char="•"/>
            </a:pPr>
            <a:r>
              <a:rPr lang="en-US" sz="1800"/>
              <a:t>Random variation is generated within host</a:t>
            </a:r>
            <a:endParaRPr sz="1800"/>
          </a:p>
          <a:p>
            <a:pPr indent="-247650" lvl="0" marL="33020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900"/>
              <a:buFont typeface="Arial"/>
              <a:buChar char="•"/>
            </a:pPr>
            <a:r>
              <a:rPr lang="en-US" sz="1800"/>
              <a:t>Mutations can be silent or non-silent</a:t>
            </a:r>
            <a:endParaRPr sz="1800"/>
          </a:p>
          <a:p>
            <a:pPr indent="-247650" lvl="0" marL="33020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900"/>
              <a:buFont typeface="Arial"/>
              <a:buChar char="•"/>
            </a:pPr>
            <a:r>
              <a:rPr lang="en-US" sz="1800"/>
              <a:t>Selection shapes diversity within host</a:t>
            </a:r>
            <a:endParaRPr/>
          </a:p>
          <a:p>
            <a:pPr indent="-247650" lvl="0" marL="330200" rtl="0" algn="l">
              <a:lnSpc>
                <a:spcPct val="90000"/>
              </a:lnSpc>
              <a:spcBef>
                <a:spcPts val="1400"/>
              </a:spcBef>
              <a:spcAft>
                <a:spcPts val="1400"/>
              </a:spcAft>
              <a:buSzPts val="1900"/>
              <a:buFont typeface="Arial"/>
              <a:buChar char="•"/>
            </a:pPr>
            <a:r>
              <a:rPr lang="en-US" sz="1800"/>
              <a:t>Selection and randomness shapes diversity during spread between hosts</a:t>
            </a:r>
            <a:endParaRPr sz="18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5"/>
          <p:cNvPicPr preferRelativeResize="0"/>
          <p:nvPr/>
        </p:nvPicPr>
        <p:blipFill rotWithShape="1">
          <a:blip r:embed="rId3">
            <a:alphaModFix/>
          </a:blip>
          <a:srcRect b="66297" l="0" r="0" t="2467"/>
          <a:stretch/>
        </p:blipFill>
        <p:spPr>
          <a:xfrm>
            <a:off x="842212" y="1201142"/>
            <a:ext cx="7459578" cy="1137694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5"/>
          <p:cNvSpPr txBox="1"/>
          <p:nvPr/>
        </p:nvSpPr>
        <p:spPr>
          <a:xfrm>
            <a:off x="1290825" y="2435438"/>
            <a:ext cx="6562500" cy="457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0" i="0" lang="en-US" sz="2300" u="none" cap="none" strike="noStrik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ATGCAG</a:t>
            </a:r>
            <a:r>
              <a:rPr b="1" i="0" lang="en-US" sz="2300" u="none" cap="none" strike="noStrike">
                <a:solidFill>
                  <a:srgbClr val="209715"/>
                </a:solidFill>
                <a:latin typeface="Poppins"/>
                <a:ea typeface="Poppins"/>
                <a:cs typeface="Poppins"/>
                <a:sym typeface="Poppins"/>
              </a:rPr>
              <a:t>C</a:t>
            </a:r>
            <a:r>
              <a:rPr b="0" i="0" lang="en-US" sz="2300" u="none" cap="none" strike="noStrik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TAGCT</a:t>
            </a:r>
            <a:r>
              <a:rPr b="1" i="0" lang="en-US" sz="2300" u="none" cap="none" strike="noStrike">
                <a:solidFill>
                  <a:srgbClr val="E7A413"/>
                </a:solidFill>
                <a:latin typeface="Poppins"/>
                <a:ea typeface="Poppins"/>
                <a:cs typeface="Poppins"/>
                <a:sym typeface="Poppins"/>
              </a:rPr>
              <a:t>G</a:t>
            </a:r>
            <a:r>
              <a:rPr b="0" i="0" lang="en-US" sz="2300" u="none" cap="none" strike="noStrik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ATGCTGAC</a:t>
            </a:r>
            <a:r>
              <a:rPr b="1" i="0" lang="en-US" sz="2300" u="none" cap="none" strike="noStrike">
                <a:solidFill>
                  <a:srgbClr val="980000"/>
                </a:solidFill>
                <a:latin typeface="Poppins"/>
                <a:ea typeface="Poppins"/>
                <a:cs typeface="Poppins"/>
                <a:sym typeface="Poppins"/>
              </a:rPr>
              <a:t>T</a:t>
            </a:r>
            <a:r>
              <a:rPr b="0" i="0" lang="en-US" sz="2300" u="none" cap="none" strike="noStrik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GACTGAC</a:t>
            </a:r>
            <a:r>
              <a:rPr b="1" i="0" lang="en-US" sz="2300" u="none" cap="none" strike="noStrike">
                <a:solidFill>
                  <a:srgbClr val="7F6000"/>
                </a:solidFill>
                <a:latin typeface="Poppins"/>
                <a:ea typeface="Poppins"/>
                <a:cs typeface="Poppins"/>
                <a:sym typeface="Poppins"/>
              </a:rPr>
              <a:t>T</a:t>
            </a:r>
            <a:r>
              <a:rPr b="0" i="0" lang="en-US" sz="2300" u="none" cap="none" strike="noStrik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G</a:t>
            </a:r>
            <a:endParaRPr b="0" i="0" sz="11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75" name="Google Shape;75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95294" y="3404174"/>
            <a:ext cx="2153412" cy="1193292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5"/>
          <p:cNvSpPr txBox="1"/>
          <p:nvPr>
            <p:ph type="title"/>
          </p:nvPr>
        </p:nvSpPr>
        <p:spPr>
          <a:xfrm>
            <a:off x="688657" y="295656"/>
            <a:ext cx="80034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Font typeface="Poppins"/>
              <a:buNone/>
            </a:pPr>
            <a:r>
              <a:rPr lang="en-US" sz="2600"/>
              <a:t>Mutations accumulate in the viral genome</a:t>
            </a:r>
            <a:endParaRPr/>
          </a:p>
        </p:txBody>
      </p:sp>
      <p:cxnSp>
        <p:nvCxnSpPr>
          <p:cNvPr id="77" name="Google Shape;77;p5"/>
          <p:cNvCxnSpPr/>
          <p:nvPr/>
        </p:nvCxnSpPr>
        <p:spPr>
          <a:xfrm flipH="1" rot="10800000">
            <a:off x="4463569" y="3009206"/>
            <a:ext cx="1279200" cy="291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8" name="Google Shape;78;p5"/>
          <p:cNvCxnSpPr/>
          <p:nvPr/>
        </p:nvCxnSpPr>
        <p:spPr>
          <a:xfrm rot="10800000">
            <a:off x="3280069" y="2999606"/>
            <a:ext cx="1183500" cy="300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oogle Shape;84;p9"/>
          <p:cNvGrpSpPr/>
          <p:nvPr/>
        </p:nvGrpSpPr>
        <p:grpSpPr>
          <a:xfrm>
            <a:off x="664353" y="1825547"/>
            <a:ext cx="1400760" cy="2057198"/>
            <a:chOff x="906423" y="2691182"/>
            <a:chExt cx="1763738" cy="2590277"/>
          </a:xfrm>
        </p:grpSpPr>
        <p:pic>
          <p:nvPicPr>
            <p:cNvPr descr="Diagram&#10;&#10;Description automatically generated" id="85" name="Google Shape;85;p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06423" y="2691182"/>
              <a:ext cx="1208169" cy="259027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6" name="Google Shape;86;p9"/>
            <p:cNvSpPr/>
            <p:nvPr/>
          </p:nvSpPr>
          <p:spPr>
            <a:xfrm flipH="1">
              <a:off x="1756250" y="2866681"/>
              <a:ext cx="478974" cy="492095"/>
            </a:xfrm>
            <a:prstGeom prst="lightningBolt">
              <a:avLst/>
            </a:prstGeom>
            <a:solidFill>
              <a:srgbClr val="FFFF00"/>
            </a:solidFill>
            <a:ln cap="flat" cmpd="sng" w="1077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pic>
          <p:nvPicPr>
            <p:cNvPr descr="Dice free to use clip art - Clipartix" id="87" name="Google Shape;87;p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1838508">
              <a:off x="2072184" y="3214290"/>
              <a:ext cx="505999" cy="49955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8" name="Google Shape;88;p9"/>
          <p:cNvSpPr txBox="1"/>
          <p:nvPr/>
        </p:nvSpPr>
        <p:spPr>
          <a:xfrm>
            <a:off x="344602" y="1204084"/>
            <a:ext cx="16413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-US" sz="1500" u="none" cap="none" strike="noStrik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rPr>
              <a:t>Within hosts</a:t>
            </a:r>
            <a:endParaRPr b="1" i="0" sz="1100" u="none" cap="none" strike="noStrik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9"/>
          <p:cNvSpPr txBox="1"/>
          <p:nvPr/>
        </p:nvSpPr>
        <p:spPr>
          <a:xfrm>
            <a:off x="215468" y="4141845"/>
            <a:ext cx="18996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rPr>
              <a:t>Short term evolution</a:t>
            </a:r>
            <a:endParaRPr b="0" i="0" sz="1100" u="none" cap="none" strike="noStrik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9"/>
          <p:cNvSpPr txBox="1"/>
          <p:nvPr>
            <p:ph type="title"/>
          </p:nvPr>
        </p:nvSpPr>
        <p:spPr>
          <a:xfrm>
            <a:off x="685800" y="294894"/>
            <a:ext cx="79152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300"/>
              <a:buFont typeface="Poppins"/>
              <a:buNone/>
            </a:pPr>
            <a:r>
              <a:rPr lang="en-US" sz="2200">
                <a:latin typeface="Poppins"/>
                <a:ea typeface="Poppins"/>
                <a:cs typeface="Poppins"/>
                <a:sym typeface="Poppins"/>
              </a:rPr>
              <a:t>Evolutionary processes play out across multiple scales</a:t>
            </a:r>
            <a:endParaRPr sz="2200"/>
          </a:p>
        </p:txBody>
      </p:sp>
      <p:sp>
        <p:nvSpPr>
          <p:cNvPr id="91" name="Google Shape;91;p9"/>
          <p:cNvSpPr/>
          <p:nvPr/>
        </p:nvSpPr>
        <p:spPr>
          <a:xfrm>
            <a:off x="395793" y="4483497"/>
            <a:ext cx="1541700" cy="160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" name="Google Shape;97;p2"/>
          <p:cNvGrpSpPr/>
          <p:nvPr/>
        </p:nvGrpSpPr>
        <p:grpSpPr>
          <a:xfrm>
            <a:off x="664353" y="1825547"/>
            <a:ext cx="1400760" cy="2057198"/>
            <a:chOff x="906423" y="2691182"/>
            <a:chExt cx="1763738" cy="2590277"/>
          </a:xfrm>
        </p:grpSpPr>
        <p:pic>
          <p:nvPicPr>
            <p:cNvPr descr="Diagram&#10;&#10;Description automatically generated" id="98" name="Google Shape;98;p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06423" y="2691182"/>
              <a:ext cx="1208169" cy="259027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9" name="Google Shape;99;p2"/>
            <p:cNvSpPr/>
            <p:nvPr/>
          </p:nvSpPr>
          <p:spPr>
            <a:xfrm flipH="1">
              <a:off x="1756250" y="2866681"/>
              <a:ext cx="478974" cy="492095"/>
            </a:xfrm>
            <a:prstGeom prst="lightningBolt">
              <a:avLst/>
            </a:prstGeom>
            <a:solidFill>
              <a:srgbClr val="FFFF00"/>
            </a:solidFill>
            <a:ln cap="flat" cmpd="sng" w="1077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pic>
          <p:nvPicPr>
            <p:cNvPr descr="Dice free to use clip art - Clipartix" id="100" name="Google Shape;100;p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1838508">
              <a:off x="2072184" y="3214290"/>
              <a:ext cx="505999" cy="49955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1" name="Google Shape;101;p2"/>
          <p:cNvSpPr txBox="1"/>
          <p:nvPr/>
        </p:nvSpPr>
        <p:spPr>
          <a:xfrm>
            <a:off x="344602" y="1204084"/>
            <a:ext cx="16413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-US" sz="1500" u="none" cap="none" strike="noStrik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rPr>
              <a:t>Within hosts</a:t>
            </a:r>
            <a:endParaRPr b="1" i="0" sz="1100" u="none" cap="none" strike="noStrik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2"/>
          <p:cNvSpPr txBox="1"/>
          <p:nvPr/>
        </p:nvSpPr>
        <p:spPr>
          <a:xfrm>
            <a:off x="215468" y="4141845"/>
            <a:ext cx="18996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rPr>
              <a:t>Short term evolution</a:t>
            </a:r>
            <a:endParaRPr b="0" i="0" sz="1100" u="none" cap="none" strike="noStrik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2"/>
          <p:cNvSpPr txBox="1"/>
          <p:nvPr>
            <p:ph type="title"/>
          </p:nvPr>
        </p:nvSpPr>
        <p:spPr>
          <a:xfrm>
            <a:off x="685800" y="294894"/>
            <a:ext cx="79152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300"/>
              <a:buFont typeface="Poppins"/>
              <a:buNone/>
            </a:pPr>
            <a:r>
              <a:rPr lang="en-US" sz="2200">
                <a:latin typeface="Poppins"/>
                <a:ea typeface="Poppins"/>
                <a:cs typeface="Poppins"/>
                <a:sym typeface="Poppins"/>
              </a:rPr>
              <a:t>Evolutionary processes play out across multiple scales</a:t>
            </a:r>
            <a:endParaRPr sz="2200"/>
          </a:p>
        </p:txBody>
      </p:sp>
      <p:grpSp>
        <p:nvGrpSpPr>
          <p:cNvPr id="104" name="Google Shape;104;p2"/>
          <p:cNvGrpSpPr/>
          <p:nvPr/>
        </p:nvGrpSpPr>
        <p:grpSpPr>
          <a:xfrm>
            <a:off x="2543282" y="1806865"/>
            <a:ext cx="1623561" cy="1989873"/>
            <a:chOff x="2254381" y="2097801"/>
            <a:chExt cx="2098708" cy="2676359"/>
          </a:xfrm>
        </p:grpSpPr>
        <p:pic>
          <p:nvPicPr>
            <p:cNvPr descr="Diagram&#10;&#10;Description automatically generated" id="105" name="Google Shape;105;p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254381" y="3224937"/>
              <a:ext cx="436233" cy="8616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Diagram&#10;&#10;Description automatically generated" id="106" name="Google Shape;106;p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051183" y="2808104"/>
              <a:ext cx="436233" cy="8616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Diagram&#10;&#10;Description automatically generated" id="107" name="Google Shape;107;p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916856" y="3912512"/>
              <a:ext cx="436233" cy="8616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Diagram&#10;&#10;Description automatically generated" id="108" name="Google Shape;108;p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916856" y="2942839"/>
              <a:ext cx="436233" cy="8616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Diagram&#10;&#10;Description automatically generated" id="109" name="Google Shape;109;p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916856" y="2097801"/>
              <a:ext cx="436233" cy="8616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hart, bubble chart&#10;&#10;Description automatically generated" id="110" name="Google Shape;110;p2"/>
            <p:cNvPicPr preferRelativeResize="0"/>
            <p:nvPr/>
          </p:nvPicPr>
          <p:blipFill rotWithShape="1">
            <a:blip r:embed="rId5">
              <a:alphaModFix/>
            </a:blip>
            <a:srcRect b="3890" l="77784" r="16771" t="89704"/>
            <a:stretch/>
          </p:blipFill>
          <p:spPr>
            <a:xfrm rot="-1640000">
              <a:off x="2669920" y="3206017"/>
              <a:ext cx="314328" cy="31201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hart, bubble chart&#10;&#10;Description automatically generated" id="111" name="Google Shape;111;p2"/>
            <p:cNvPicPr preferRelativeResize="0"/>
            <p:nvPr/>
          </p:nvPicPr>
          <p:blipFill rotWithShape="1">
            <a:blip r:embed="rId5">
              <a:alphaModFix/>
            </a:blip>
            <a:srcRect b="3890" l="77784" r="16771" t="89704"/>
            <a:stretch/>
          </p:blipFill>
          <p:spPr>
            <a:xfrm rot="1845260">
              <a:off x="2680072" y="3879329"/>
              <a:ext cx="314328" cy="31201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hart, bubble chart&#10;&#10;Description automatically generated" id="112" name="Google Shape;112;p2"/>
            <p:cNvPicPr preferRelativeResize="0"/>
            <p:nvPr/>
          </p:nvPicPr>
          <p:blipFill rotWithShape="1">
            <a:blip r:embed="rId5">
              <a:alphaModFix/>
            </a:blip>
            <a:srcRect b="3890" l="77784" r="16771" t="89704"/>
            <a:stretch/>
          </p:blipFill>
          <p:spPr>
            <a:xfrm rot="-1640000">
              <a:off x="3545420" y="2726375"/>
              <a:ext cx="314328" cy="31201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hart, bubble chart&#10;&#10;Description automatically generated" id="113" name="Google Shape;113;p2"/>
            <p:cNvPicPr preferRelativeResize="0"/>
            <p:nvPr/>
          </p:nvPicPr>
          <p:blipFill rotWithShape="1">
            <a:blip r:embed="rId5">
              <a:alphaModFix/>
            </a:blip>
            <a:srcRect b="3890" l="77784" r="16771" t="89704"/>
            <a:stretch/>
          </p:blipFill>
          <p:spPr>
            <a:xfrm>
              <a:off x="3592355" y="3073378"/>
              <a:ext cx="314328" cy="31201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hart, bubble chart&#10;&#10;Description automatically generated" id="114" name="Google Shape;114;p2"/>
            <p:cNvPicPr preferRelativeResize="0"/>
            <p:nvPr/>
          </p:nvPicPr>
          <p:blipFill rotWithShape="1">
            <a:blip r:embed="rId5">
              <a:alphaModFix/>
            </a:blip>
            <a:srcRect b="3890" l="77784" r="16771" t="89704"/>
            <a:stretch/>
          </p:blipFill>
          <p:spPr>
            <a:xfrm>
              <a:off x="3568719" y="4189382"/>
              <a:ext cx="314328" cy="31201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5" name="Google Shape;115;p2"/>
            <p:cNvSpPr/>
            <p:nvPr/>
          </p:nvSpPr>
          <p:spPr>
            <a:xfrm flipH="1">
              <a:off x="2731705" y="2879588"/>
              <a:ext cx="260570" cy="387579"/>
            </a:xfrm>
            <a:prstGeom prst="lightningBolt">
              <a:avLst/>
            </a:prstGeom>
            <a:solidFill>
              <a:srgbClr val="FFFF00"/>
            </a:solidFill>
            <a:ln cap="flat" cmpd="sng" w="1077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pic>
          <p:nvPicPr>
            <p:cNvPr descr="Dice free to use clip art - Clipartix" id="116" name="Google Shape;116;p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994855">
              <a:off x="2565757" y="4100117"/>
              <a:ext cx="218432" cy="20984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Dice free to use clip art - Clipartix" id="117" name="Google Shape;117;p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994855">
              <a:off x="3548290" y="4021126"/>
              <a:ext cx="218432" cy="20984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8" name="Google Shape;118;p2"/>
            <p:cNvSpPr/>
            <p:nvPr/>
          </p:nvSpPr>
          <p:spPr>
            <a:xfrm flipH="1">
              <a:off x="3746443" y="3843869"/>
              <a:ext cx="260570" cy="387579"/>
            </a:xfrm>
            <a:prstGeom prst="lightningBolt">
              <a:avLst/>
            </a:prstGeom>
            <a:solidFill>
              <a:srgbClr val="FFFF00"/>
            </a:solidFill>
            <a:ln cap="flat" cmpd="sng" w="1077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19" name="Google Shape;119;p2"/>
            <p:cNvSpPr/>
            <p:nvPr/>
          </p:nvSpPr>
          <p:spPr>
            <a:xfrm flipH="1">
              <a:off x="3617226" y="2442165"/>
              <a:ext cx="260570" cy="387579"/>
            </a:xfrm>
            <a:prstGeom prst="lightningBolt">
              <a:avLst/>
            </a:prstGeom>
            <a:solidFill>
              <a:srgbClr val="FFFF00"/>
            </a:solidFill>
            <a:ln cap="flat" cmpd="sng" w="1077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pic>
          <p:nvPicPr>
            <p:cNvPr descr="Diagram&#10;&#10;Description automatically generated" id="120" name="Google Shape;120;p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051183" y="3809848"/>
              <a:ext cx="436233" cy="8616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Dice free to use clip art - Clipartix" id="121" name="Google Shape;121;p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994855">
              <a:off x="3557492" y="3348592"/>
              <a:ext cx="218432" cy="20984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Dice free to use clip art - Clipartix" id="122" name="Google Shape;122;p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994855">
              <a:off x="3393267" y="2605768"/>
              <a:ext cx="218432" cy="20984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Dice free to use clip art - Clipartix" id="123" name="Google Shape;123;p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994855">
              <a:off x="2532540" y="3013488"/>
              <a:ext cx="218432" cy="20984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4" name="Google Shape;124;p2"/>
          <p:cNvSpPr txBox="1"/>
          <p:nvPr/>
        </p:nvSpPr>
        <p:spPr>
          <a:xfrm>
            <a:off x="2606811" y="1204028"/>
            <a:ext cx="16413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-US" sz="1500" u="none" cap="none" strike="noStrik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rPr>
              <a:t>Between hosts</a:t>
            </a:r>
            <a:endParaRPr b="1" i="0" sz="1100" u="none" cap="none" strike="noStrik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2"/>
          <p:cNvSpPr txBox="1"/>
          <p:nvPr/>
        </p:nvSpPr>
        <p:spPr>
          <a:xfrm>
            <a:off x="2477677" y="4141845"/>
            <a:ext cx="18996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rPr>
              <a:t>Longer term evolution</a:t>
            </a:r>
            <a:endParaRPr b="0" i="0" sz="1100" u="none" cap="none" strike="noStrik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2"/>
          <p:cNvSpPr/>
          <p:nvPr/>
        </p:nvSpPr>
        <p:spPr>
          <a:xfrm>
            <a:off x="395793" y="4483497"/>
            <a:ext cx="1541700" cy="160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27" name="Google Shape;127;p2"/>
          <p:cNvSpPr/>
          <p:nvPr/>
        </p:nvSpPr>
        <p:spPr>
          <a:xfrm>
            <a:off x="2656585" y="4481885"/>
            <a:ext cx="1541700" cy="160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" name="Google Shape;133;p14"/>
          <p:cNvGrpSpPr/>
          <p:nvPr/>
        </p:nvGrpSpPr>
        <p:grpSpPr>
          <a:xfrm>
            <a:off x="664353" y="1825547"/>
            <a:ext cx="1400760" cy="2057198"/>
            <a:chOff x="906423" y="2691182"/>
            <a:chExt cx="1763738" cy="2590277"/>
          </a:xfrm>
        </p:grpSpPr>
        <p:pic>
          <p:nvPicPr>
            <p:cNvPr descr="Diagram&#10;&#10;Description automatically generated" id="134" name="Google Shape;134;p1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06423" y="2691182"/>
              <a:ext cx="1208169" cy="259027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5" name="Google Shape;135;p14"/>
            <p:cNvSpPr/>
            <p:nvPr/>
          </p:nvSpPr>
          <p:spPr>
            <a:xfrm flipH="1">
              <a:off x="1756250" y="2866681"/>
              <a:ext cx="478974" cy="492095"/>
            </a:xfrm>
            <a:prstGeom prst="lightningBolt">
              <a:avLst/>
            </a:prstGeom>
            <a:solidFill>
              <a:srgbClr val="FFFF00"/>
            </a:solidFill>
            <a:ln cap="flat" cmpd="sng" w="1077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pic>
          <p:nvPicPr>
            <p:cNvPr descr="Dice free to use clip art - Clipartix" id="136" name="Google Shape;136;p1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1838508">
              <a:off x="2072184" y="3214290"/>
              <a:ext cx="505999" cy="49955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7" name="Google Shape;137;p14"/>
          <p:cNvSpPr txBox="1"/>
          <p:nvPr/>
        </p:nvSpPr>
        <p:spPr>
          <a:xfrm>
            <a:off x="344602" y="1204084"/>
            <a:ext cx="16413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-US" sz="1500" u="none" cap="none" strike="noStrik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rPr>
              <a:t>Within hosts</a:t>
            </a:r>
            <a:endParaRPr b="1" i="0" sz="1100" u="none" cap="none" strike="noStrik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14"/>
          <p:cNvSpPr txBox="1"/>
          <p:nvPr/>
        </p:nvSpPr>
        <p:spPr>
          <a:xfrm>
            <a:off x="215468" y="4141845"/>
            <a:ext cx="18996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rPr>
              <a:t>Short term evolution</a:t>
            </a:r>
            <a:endParaRPr b="0" i="0" sz="1100" u="none" cap="none" strike="noStrik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14"/>
          <p:cNvSpPr txBox="1"/>
          <p:nvPr>
            <p:ph type="title"/>
          </p:nvPr>
        </p:nvSpPr>
        <p:spPr>
          <a:xfrm>
            <a:off x="685800" y="294894"/>
            <a:ext cx="79152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300"/>
              <a:buFont typeface="Poppins"/>
              <a:buNone/>
            </a:pPr>
            <a:r>
              <a:rPr lang="en-US" sz="2200">
                <a:latin typeface="Poppins"/>
                <a:ea typeface="Poppins"/>
                <a:cs typeface="Poppins"/>
                <a:sym typeface="Poppins"/>
              </a:rPr>
              <a:t>Evolutionary processes play out across multiple scales</a:t>
            </a:r>
            <a:endParaRPr sz="2200"/>
          </a:p>
        </p:txBody>
      </p:sp>
      <p:grpSp>
        <p:nvGrpSpPr>
          <p:cNvPr id="140" name="Google Shape;140;p14"/>
          <p:cNvGrpSpPr/>
          <p:nvPr/>
        </p:nvGrpSpPr>
        <p:grpSpPr>
          <a:xfrm>
            <a:off x="4548401" y="1954331"/>
            <a:ext cx="2006253" cy="1713452"/>
            <a:chOff x="4923746" y="2683220"/>
            <a:chExt cx="2830492" cy="2417398"/>
          </a:xfrm>
        </p:grpSpPr>
        <p:pic>
          <p:nvPicPr>
            <p:cNvPr descr="A picture containing text, athletic game, ball&#10;&#10;Description automatically generated" id="141" name="Google Shape;141;p14"/>
            <p:cNvPicPr preferRelativeResize="0"/>
            <p:nvPr/>
          </p:nvPicPr>
          <p:blipFill rotWithShape="1">
            <a:blip r:embed="rId5">
              <a:alphaModFix/>
            </a:blip>
            <a:srcRect b="5606" l="0" r="5027" t="4471"/>
            <a:stretch/>
          </p:blipFill>
          <p:spPr>
            <a:xfrm>
              <a:off x="4923746" y="2786769"/>
              <a:ext cx="2253302" cy="22415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Diagram&#10;&#10;Description automatically generated" id="142" name="Google Shape;142;p1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525911" y="4013816"/>
              <a:ext cx="184021" cy="39148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 red white and blue flag&#10;&#10;Description automatically generated with medium confidence" id="143" name="Google Shape;143;p14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7443167" y="3242342"/>
              <a:ext cx="311071" cy="2339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con&#10;&#10;Description automatically generated" id="144" name="Google Shape;144;p14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7218483" y="3679874"/>
              <a:ext cx="349516" cy="2628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 red white and blue flag&#10;&#10;Description automatically generated with medium confidence" id="145" name="Google Shape;145;p14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7443167" y="2805052"/>
              <a:ext cx="311071" cy="2339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 red flag with a white cross&#10;&#10;Description automatically generated with low confidence" id="146" name="Google Shape;146;p14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6760274" y="4105509"/>
              <a:ext cx="309954" cy="2331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 close-up of a flag&#10;&#10;Description automatically generated with low confidence" id="147" name="Google Shape;147;p14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7443167" y="4479498"/>
              <a:ext cx="305321" cy="22963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 red flag with a white cross&#10;&#10;Description automatically generated with low confidence" id="148" name="Google Shape;148;p14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5998630" y="4803524"/>
              <a:ext cx="309954" cy="2331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Diagram&#10;&#10;Description automatically generated" id="149" name="Google Shape;149;p1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968267" y="3623050"/>
              <a:ext cx="184021" cy="39148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Diagram&#10;&#10;Description automatically generated" id="150" name="Google Shape;150;p1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7198860" y="3104829"/>
              <a:ext cx="184021" cy="39148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Diagram&#10;&#10;Description automatically generated" id="151" name="Google Shape;151;p1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7198860" y="2683220"/>
              <a:ext cx="184021" cy="39148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Diagram&#10;&#10;Description automatically generated" id="152" name="Google Shape;152;p1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7198860" y="4375133"/>
              <a:ext cx="184021" cy="39148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Diagram&#10;&#10;Description automatically generated" id="153" name="Google Shape;153;p1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720489" y="4709135"/>
              <a:ext cx="184021" cy="39148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4" name="Google Shape;154;p14"/>
          <p:cNvSpPr txBox="1"/>
          <p:nvPr/>
        </p:nvSpPr>
        <p:spPr>
          <a:xfrm>
            <a:off x="4869020" y="1204028"/>
            <a:ext cx="16413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-US" sz="1500" u="none" cap="none" strike="noStrik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rPr>
              <a:t>Across space</a:t>
            </a:r>
            <a:endParaRPr b="1" i="0" sz="1100" u="none" cap="none" strike="noStrik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14"/>
          <p:cNvSpPr txBox="1"/>
          <p:nvPr/>
        </p:nvSpPr>
        <p:spPr>
          <a:xfrm>
            <a:off x="4739885" y="4142746"/>
            <a:ext cx="18996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rPr>
              <a:t>Time scale?</a:t>
            </a:r>
            <a:endParaRPr b="0" i="0" sz="1100" u="none" cap="none" strike="noStrik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6" name="Google Shape;156;p14"/>
          <p:cNvGrpSpPr/>
          <p:nvPr/>
        </p:nvGrpSpPr>
        <p:grpSpPr>
          <a:xfrm>
            <a:off x="2543282" y="1806865"/>
            <a:ext cx="1623561" cy="1989873"/>
            <a:chOff x="2254381" y="2097801"/>
            <a:chExt cx="2098708" cy="2676359"/>
          </a:xfrm>
        </p:grpSpPr>
        <p:pic>
          <p:nvPicPr>
            <p:cNvPr descr="Diagram&#10;&#10;Description automatically generated" id="157" name="Google Shape;157;p1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254381" y="3224937"/>
              <a:ext cx="436233" cy="8616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Diagram&#10;&#10;Description automatically generated" id="158" name="Google Shape;158;p1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051183" y="2808104"/>
              <a:ext cx="436233" cy="8616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Diagram&#10;&#10;Description automatically generated" id="159" name="Google Shape;159;p1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916856" y="3912512"/>
              <a:ext cx="436233" cy="8616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Diagram&#10;&#10;Description automatically generated" id="160" name="Google Shape;160;p1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916856" y="2942839"/>
              <a:ext cx="436233" cy="8616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Diagram&#10;&#10;Description automatically generated" id="161" name="Google Shape;161;p1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916856" y="2097801"/>
              <a:ext cx="436233" cy="8616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hart, bubble chart&#10;&#10;Description automatically generated" id="162" name="Google Shape;162;p14"/>
            <p:cNvPicPr preferRelativeResize="0"/>
            <p:nvPr/>
          </p:nvPicPr>
          <p:blipFill rotWithShape="1">
            <a:blip r:embed="rId10">
              <a:alphaModFix/>
            </a:blip>
            <a:srcRect b="3890" l="77784" r="16771" t="89704"/>
            <a:stretch/>
          </p:blipFill>
          <p:spPr>
            <a:xfrm rot="-1640000">
              <a:off x="2669920" y="3206017"/>
              <a:ext cx="314328" cy="31201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hart, bubble chart&#10;&#10;Description automatically generated" id="163" name="Google Shape;163;p14"/>
            <p:cNvPicPr preferRelativeResize="0"/>
            <p:nvPr/>
          </p:nvPicPr>
          <p:blipFill rotWithShape="1">
            <a:blip r:embed="rId10">
              <a:alphaModFix/>
            </a:blip>
            <a:srcRect b="3890" l="77784" r="16771" t="89704"/>
            <a:stretch/>
          </p:blipFill>
          <p:spPr>
            <a:xfrm rot="1845260">
              <a:off x="2680072" y="3879329"/>
              <a:ext cx="314328" cy="31201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hart, bubble chart&#10;&#10;Description automatically generated" id="164" name="Google Shape;164;p14"/>
            <p:cNvPicPr preferRelativeResize="0"/>
            <p:nvPr/>
          </p:nvPicPr>
          <p:blipFill rotWithShape="1">
            <a:blip r:embed="rId10">
              <a:alphaModFix/>
            </a:blip>
            <a:srcRect b="3890" l="77784" r="16771" t="89704"/>
            <a:stretch/>
          </p:blipFill>
          <p:spPr>
            <a:xfrm rot="-1640000">
              <a:off x="3545420" y="2726375"/>
              <a:ext cx="314328" cy="31201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hart, bubble chart&#10;&#10;Description automatically generated" id="165" name="Google Shape;165;p14"/>
            <p:cNvPicPr preferRelativeResize="0"/>
            <p:nvPr/>
          </p:nvPicPr>
          <p:blipFill rotWithShape="1">
            <a:blip r:embed="rId10">
              <a:alphaModFix/>
            </a:blip>
            <a:srcRect b="3890" l="77784" r="16771" t="89704"/>
            <a:stretch/>
          </p:blipFill>
          <p:spPr>
            <a:xfrm>
              <a:off x="3592355" y="3073378"/>
              <a:ext cx="314328" cy="31201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hart, bubble chart&#10;&#10;Description automatically generated" id="166" name="Google Shape;166;p14"/>
            <p:cNvPicPr preferRelativeResize="0"/>
            <p:nvPr/>
          </p:nvPicPr>
          <p:blipFill rotWithShape="1">
            <a:blip r:embed="rId10">
              <a:alphaModFix/>
            </a:blip>
            <a:srcRect b="3890" l="77784" r="16771" t="89704"/>
            <a:stretch/>
          </p:blipFill>
          <p:spPr>
            <a:xfrm>
              <a:off x="3568719" y="4189382"/>
              <a:ext cx="314328" cy="31201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7" name="Google Shape;167;p14"/>
            <p:cNvSpPr/>
            <p:nvPr/>
          </p:nvSpPr>
          <p:spPr>
            <a:xfrm flipH="1">
              <a:off x="2731705" y="2879588"/>
              <a:ext cx="260570" cy="387579"/>
            </a:xfrm>
            <a:prstGeom prst="lightningBolt">
              <a:avLst/>
            </a:prstGeom>
            <a:solidFill>
              <a:srgbClr val="FFFF00"/>
            </a:solidFill>
            <a:ln cap="flat" cmpd="sng" w="1077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pic>
          <p:nvPicPr>
            <p:cNvPr descr="Dice free to use clip art - Clipartix" id="168" name="Google Shape;168;p1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994855">
              <a:off x="2565757" y="4100117"/>
              <a:ext cx="218432" cy="20984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Dice free to use clip art - Clipartix" id="169" name="Google Shape;169;p1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994855">
              <a:off x="3548290" y="4021126"/>
              <a:ext cx="218432" cy="20984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0" name="Google Shape;170;p14"/>
            <p:cNvSpPr/>
            <p:nvPr/>
          </p:nvSpPr>
          <p:spPr>
            <a:xfrm flipH="1">
              <a:off x="3746443" y="3843869"/>
              <a:ext cx="260570" cy="387579"/>
            </a:xfrm>
            <a:prstGeom prst="lightningBolt">
              <a:avLst/>
            </a:prstGeom>
            <a:solidFill>
              <a:srgbClr val="FFFF00"/>
            </a:solidFill>
            <a:ln cap="flat" cmpd="sng" w="1077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71" name="Google Shape;171;p14"/>
            <p:cNvSpPr/>
            <p:nvPr/>
          </p:nvSpPr>
          <p:spPr>
            <a:xfrm flipH="1">
              <a:off x="3617226" y="2442165"/>
              <a:ext cx="260570" cy="387579"/>
            </a:xfrm>
            <a:prstGeom prst="lightningBolt">
              <a:avLst/>
            </a:prstGeom>
            <a:solidFill>
              <a:srgbClr val="FFFF00"/>
            </a:solidFill>
            <a:ln cap="flat" cmpd="sng" w="1077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pic>
          <p:nvPicPr>
            <p:cNvPr descr="Diagram&#10;&#10;Description automatically generated" id="172" name="Google Shape;172;p1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051183" y="3809848"/>
              <a:ext cx="436233" cy="8616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Dice free to use clip art - Clipartix" id="173" name="Google Shape;173;p1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994855">
              <a:off x="3557492" y="3348592"/>
              <a:ext cx="218432" cy="20984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Dice free to use clip art - Clipartix" id="174" name="Google Shape;174;p1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994855">
              <a:off x="3393267" y="2605768"/>
              <a:ext cx="218432" cy="20984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Dice free to use clip art - Clipartix" id="175" name="Google Shape;175;p1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994855">
              <a:off x="2532540" y="3013488"/>
              <a:ext cx="218432" cy="20984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76" name="Google Shape;176;p14"/>
          <p:cNvSpPr txBox="1"/>
          <p:nvPr/>
        </p:nvSpPr>
        <p:spPr>
          <a:xfrm>
            <a:off x="2606811" y="1204028"/>
            <a:ext cx="16413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-US" sz="1500" u="none" cap="none" strike="noStrik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rPr>
              <a:t>Between hosts</a:t>
            </a:r>
            <a:endParaRPr b="1" i="0" sz="1100" u="none" cap="none" strike="noStrik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14"/>
          <p:cNvSpPr txBox="1"/>
          <p:nvPr/>
        </p:nvSpPr>
        <p:spPr>
          <a:xfrm>
            <a:off x="2477677" y="4141845"/>
            <a:ext cx="18996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rPr>
              <a:t>Longer term evolution</a:t>
            </a:r>
            <a:endParaRPr b="0" i="0" sz="1100" u="none" cap="none" strike="noStrik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14"/>
          <p:cNvSpPr/>
          <p:nvPr/>
        </p:nvSpPr>
        <p:spPr>
          <a:xfrm>
            <a:off x="395793" y="4483497"/>
            <a:ext cx="1541700" cy="160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79" name="Google Shape;179;p14"/>
          <p:cNvSpPr/>
          <p:nvPr/>
        </p:nvSpPr>
        <p:spPr>
          <a:xfrm>
            <a:off x="2656585" y="4481885"/>
            <a:ext cx="1541700" cy="160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80" name="Google Shape;180;p14"/>
          <p:cNvSpPr/>
          <p:nvPr/>
        </p:nvSpPr>
        <p:spPr>
          <a:xfrm>
            <a:off x="4968567" y="4479999"/>
            <a:ext cx="1541700" cy="160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6" name="Google Shape;186;p39"/>
          <p:cNvGrpSpPr/>
          <p:nvPr/>
        </p:nvGrpSpPr>
        <p:grpSpPr>
          <a:xfrm>
            <a:off x="664353" y="1825547"/>
            <a:ext cx="1400760" cy="2057198"/>
            <a:chOff x="906423" y="2691182"/>
            <a:chExt cx="1763738" cy="2590277"/>
          </a:xfrm>
        </p:grpSpPr>
        <p:pic>
          <p:nvPicPr>
            <p:cNvPr descr="Diagram&#10;&#10;Description automatically generated" id="187" name="Google Shape;187;p3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06423" y="2691182"/>
              <a:ext cx="1208169" cy="259027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8" name="Google Shape;188;p39"/>
            <p:cNvSpPr/>
            <p:nvPr/>
          </p:nvSpPr>
          <p:spPr>
            <a:xfrm flipH="1">
              <a:off x="1756250" y="2866681"/>
              <a:ext cx="478974" cy="492095"/>
            </a:xfrm>
            <a:prstGeom prst="lightningBolt">
              <a:avLst/>
            </a:prstGeom>
            <a:solidFill>
              <a:srgbClr val="FFFF00"/>
            </a:solidFill>
            <a:ln cap="flat" cmpd="sng" w="1077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pic>
          <p:nvPicPr>
            <p:cNvPr descr="Dice free to use clip art - Clipartix" id="189" name="Google Shape;189;p3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1838508">
              <a:off x="2072184" y="3214290"/>
              <a:ext cx="505999" cy="49955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90" name="Google Shape;190;p39"/>
          <p:cNvSpPr txBox="1"/>
          <p:nvPr/>
        </p:nvSpPr>
        <p:spPr>
          <a:xfrm>
            <a:off x="344602" y="1204084"/>
            <a:ext cx="16413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-US" sz="1500" u="none" cap="none" strike="noStrik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rPr>
              <a:t>Within hosts</a:t>
            </a:r>
            <a:endParaRPr b="1" i="0" sz="1100" u="none" cap="none" strike="noStrik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39"/>
          <p:cNvSpPr txBox="1"/>
          <p:nvPr/>
        </p:nvSpPr>
        <p:spPr>
          <a:xfrm>
            <a:off x="215468" y="4141845"/>
            <a:ext cx="18996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rPr>
              <a:t>Short term evolution</a:t>
            </a:r>
            <a:endParaRPr b="0" i="0" sz="1100" u="none" cap="none" strike="noStrik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39"/>
          <p:cNvSpPr txBox="1"/>
          <p:nvPr>
            <p:ph type="title"/>
          </p:nvPr>
        </p:nvSpPr>
        <p:spPr>
          <a:xfrm>
            <a:off x="685800" y="294894"/>
            <a:ext cx="79152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300"/>
              <a:buFont typeface="Poppins"/>
              <a:buNone/>
            </a:pPr>
            <a:r>
              <a:rPr lang="en-US" sz="2200">
                <a:latin typeface="Poppins"/>
                <a:ea typeface="Poppins"/>
                <a:cs typeface="Poppins"/>
                <a:sym typeface="Poppins"/>
              </a:rPr>
              <a:t>Evolutionary processes play out across multiple scales</a:t>
            </a:r>
            <a:endParaRPr sz="2200"/>
          </a:p>
        </p:txBody>
      </p:sp>
      <p:sp>
        <p:nvSpPr>
          <p:cNvPr id="193" name="Google Shape;193;p39"/>
          <p:cNvSpPr txBox="1"/>
          <p:nvPr/>
        </p:nvSpPr>
        <p:spPr>
          <a:xfrm>
            <a:off x="7131229" y="1177070"/>
            <a:ext cx="16413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-US" sz="1500" u="none" cap="none" strike="noStrik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rPr>
              <a:t>Across time</a:t>
            </a:r>
            <a:endParaRPr b="1" i="0" sz="1100" u="none" cap="none" strike="noStrik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39"/>
          <p:cNvSpPr txBox="1"/>
          <p:nvPr/>
        </p:nvSpPr>
        <p:spPr>
          <a:xfrm>
            <a:off x="7002095" y="4141985"/>
            <a:ext cx="18993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rPr>
              <a:t>Time scale?</a:t>
            </a:r>
            <a:endParaRPr b="0" i="0" sz="1100" u="none" cap="none" strike="noStrik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5" name="Google Shape;195;p39"/>
          <p:cNvGrpSpPr/>
          <p:nvPr/>
        </p:nvGrpSpPr>
        <p:grpSpPr>
          <a:xfrm>
            <a:off x="4548401" y="1954331"/>
            <a:ext cx="2006253" cy="1713452"/>
            <a:chOff x="4923746" y="2683220"/>
            <a:chExt cx="2830492" cy="2417398"/>
          </a:xfrm>
        </p:grpSpPr>
        <p:pic>
          <p:nvPicPr>
            <p:cNvPr descr="A picture containing text, athletic game, ball&#10;&#10;Description automatically generated" id="196" name="Google Shape;196;p39"/>
            <p:cNvPicPr preferRelativeResize="0"/>
            <p:nvPr/>
          </p:nvPicPr>
          <p:blipFill rotWithShape="1">
            <a:blip r:embed="rId5">
              <a:alphaModFix/>
            </a:blip>
            <a:srcRect b="5606" l="0" r="5027" t="4471"/>
            <a:stretch/>
          </p:blipFill>
          <p:spPr>
            <a:xfrm>
              <a:off x="4923746" y="2786769"/>
              <a:ext cx="2253302" cy="22415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Diagram&#10;&#10;Description automatically generated" id="197" name="Google Shape;197;p3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525911" y="4013816"/>
              <a:ext cx="184021" cy="39148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 red white and blue flag&#10;&#10;Description automatically generated with medium confidence" id="198" name="Google Shape;198;p39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7443167" y="3242342"/>
              <a:ext cx="311071" cy="2339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con&#10;&#10;Description automatically generated" id="199" name="Google Shape;199;p39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7218483" y="3679874"/>
              <a:ext cx="349516" cy="2628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 red white and blue flag&#10;&#10;Description automatically generated with medium confidence" id="200" name="Google Shape;200;p39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7443167" y="2805052"/>
              <a:ext cx="311071" cy="2339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 red flag with a white cross&#10;&#10;Description automatically generated with low confidence" id="201" name="Google Shape;201;p39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6760274" y="4105509"/>
              <a:ext cx="309954" cy="2331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 close-up of a flag&#10;&#10;Description automatically generated with low confidence" id="202" name="Google Shape;202;p39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7443167" y="4479498"/>
              <a:ext cx="305321" cy="22963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 red flag with a white cross&#10;&#10;Description automatically generated with low confidence" id="203" name="Google Shape;203;p39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5998630" y="4803524"/>
              <a:ext cx="309954" cy="2331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Diagram&#10;&#10;Description automatically generated" id="204" name="Google Shape;204;p3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968267" y="3623050"/>
              <a:ext cx="184021" cy="39148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Diagram&#10;&#10;Description automatically generated" id="205" name="Google Shape;205;p3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7198860" y="3104829"/>
              <a:ext cx="184021" cy="39148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Diagram&#10;&#10;Description automatically generated" id="206" name="Google Shape;206;p3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7198860" y="2683220"/>
              <a:ext cx="184021" cy="39148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Diagram&#10;&#10;Description automatically generated" id="207" name="Google Shape;207;p3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7198860" y="4375133"/>
              <a:ext cx="184021" cy="39148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Diagram&#10;&#10;Description automatically generated" id="208" name="Google Shape;208;p3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720489" y="4709135"/>
              <a:ext cx="184021" cy="39148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09" name="Google Shape;209;p39"/>
          <p:cNvSpPr txBox="1"/>
          <p:nvPr/>
        </p:nvSpPr>
        <p:spPr>
          <a:xfrm>
            <a:off x="4869020" y="1204028"/>
            <a:ext cx="16413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-US" sz="1500" u="none" cap="none" strike="noStrik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rPr>
              <a:t>Across space</a:t>
            </a:r>
            <a:endParaRPr b="1" i="0" sz="1100" u="none" cap="none" strike="noStrik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39"/>
          <p:cNvSpPr txBox="1"/>
          <p:nvPr/>
        </p:nvSpPr>
        <p:spPr>
          <a:xfrm>
            <a:off x="4739885" y="4142746"/>
            <a:ext cx="18996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rPr>
              <a:t>Time scale?</a:t>
            </a:r>
            <a:endParaRPr b="0" i="0" sz="1100" u="none" cap="none" strike="noStrik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1" name="Google Shape;211;p39"/>
          <p:cNvGrpSpPr/>
          <p:nvPr/>
        </p:nvGrpSpPr>
        <p:grpSpPr>
          <a:xfrm>
            <a:off x="2543282" y="1806865"/>
            <a:ext cx="1623561" cy="1989873"/>
            <a:chOff x="2254381" y="2097801"/>
            <a:chExt cx="2098708" cy="2676359"/>
          </a:xfrm>
        </p:grpSpPr>
        <p:pic>
          <p:nvPicPr>
            <p:cNvPr descr="Diagram&#10;&#10;Description automatically generated" id="212" name="Google Shape;212;p3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254381" y="3224937"/>
              <a:ext cx="436233" cy="8616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Diagram&#10;&#10;Description automatically generated" id="213" name="Google Shape;213;p3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051183" y="2808104"/>
              <a:ext cx="436233" cy="8616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Diagram&#10;&#10;Description automatically generated" id="214" name="Google Shape;214;p3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916856" y="3912512"/>
              <a:ext cx="436233" cy="8616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Diagram&#10;&#10;Description automatically generated" id="215" name="Google Shape;215;p3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916856" y="2942839"/>
              <a:ext cx="436233" cy="8616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Diagram&#10;&#10;Description automatically generated" id="216" name="Google Shape;216;p3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916856" y="2097801"/>
              <a:ext cx="436233" cy="8616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hart, bubble chart&#10;&#10;Description automatically generated" id="217" name="Google Shape;217;p39"/>
            <p:cNvPicPr preferRelativeResize="0"/>
            <p:nvPr/>
          </p:nvPicPr>
          <p:blipFill rotWithShape="1">
            <a:blip r:embed="rId10">
              <a:alphaModFix/>
            </a:blip>
            <a:srcRect b="3890" l="77784" r="16771" t="89704"/>
            <a:stretch/>
          </p:blipFill>
          <p:spPr>
            <a:xfrm rot="-1640000">
              <a:off x="2669920" y="3206017"/>
              <a:ext cx="314328" cy="31201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hart, bubble chart&#10;&#10;Description automatically generated" id="218" name="Google Shape;218;p39"/>
            <p:cNvPicPr preferRelativeResize="0"/>
            <p:nvPr/>
          </p:nvPicPr>
          <p:blipFill rotWithShape="1">
            <a:blip r:embed="rId10">
              <a:alphaModFix/>
            </a:blip>
            <a:srcRect b="3890" l="77784" r="16771" t="89704"/>
            <a:stretch/>
          </p:blipFill>
          <p:spPr>
            <a:xfrm rot="1845260">
              <a:off x="2680072" y="3879329"/>
              <a:ext cx="314328" cy="31201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hart, bubble chart&#10;&#10;Description automatically generated" id="219" name="Google Shape;219;p39"/>
            <p:cNvPicPr preferRelativeResize="0"/>
            <p:nvPr/>
          </p:nvPicPr>
          <p:blipFill rotWithShape="1">
            <a:blip r:embed="rId10">
              <a:alphaModFix/>
            </a:blip>
            <a:srcRect b="3890" l="77784" r="16771" t="89704"/>
            <a:stretch/>
          </p:blipFill>
          <p:spPr>
            <a:xfrm rot="-1640000">
              <a:off x="3545420" y="2726375"/>
              <a:ext cx="314328" cy="31201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hart, bubble chart&#10;&#10;Description automatically generated" id="220" name="Google Shape;220;p39"/>
            <p:cNvPicPr preferRelativeResize="0"/>
            <p:nvPr/>
          </p:nvPicPr>
          <p:blipFill rotWithShape="1">
            <a:blip r:embed="rId10">
              <a:alphaModFix/>
            </a:blip>
            <a:srcRect b="3890" l="77784" r="16771" t="89704"/>
            <a:stretch/>
          </p:blipFill>
          <p:spPr>
            <a:xfrm>
              <a:off x="3592355" y="3073378"/>
              <a:ext cx="314328" cy="31201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hart, bubble chart&#10;&#10;Description automatically generated" id="221" name="Google Shape;221;p39"/>
            <p:cNvPicPr preferRelativeResize="0"/>
            <p:nvPr/>
          </p:nvPicPr>
          <p:blipFill rotWithShape="1">
            <a:blip r:embed="rId10">
              <a:alphaModFix/>
            </a:blip>
            <a:srcRect b="3890" l="77784" r="16771" t="89704"/>
            <a:stretch/>
          </p:blipFill>
          <p:spPr>
            <a:xfrm>
              <a:off x="3568719" y="4189382"/>
              <a:ext cx="314328" cy="31201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2" name="Google Shape;222;p39"/>
            <p:cNvSpPr/>
            <p:nvPr/>
          </p:nvSpPr>
          <p:spPr>
            <a:xfrm flipH="1">
              <a:off x="2731705" y="2879588"/>
              <a:ext cx="260570" cy="387579"/>
            </a:xfrm>
            <a:prstGeom prst="lightningBolt">
              <a:avLst/>
            </a:prstGeom>
            <a:solidFill>
              <a:srgbClr val="FFFF00"/>
            </a:solidFill>
            <a:ln cap="flat" cmpd="sng" w="1077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pic>
          <p:nvPicPr>
            <p:cNvPr descr="Dice free to use clip art - Clipartix" id="223" name="Google Shape;223;p3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994855">
              <a:off x="2565757" y="4100117"/>
              <a:ext cx="218432" cy="20984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Dice free to use clip art - Clipartix" id="224" name="Google Shape;224;p3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994855">
              <a:off x="3548290" y="4021126"/>
              <a:ext cx="218432" cy="20984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5" name="Google Shape;225;p39"/>
            <p:cNvSpPr/>
            <p:nvPr/>
          </p:nvSpPr>
          <p:spPr>
            <a:xfrm flipH="1">
              <a:off x="3746443" y="3843869"/>
              <a:ext cx="260570" cy="387579"/>
            </a:xfrm>
            <a:prstGeom prst="lightningBolt">
              <a:avLst/>
            </a:prstGeom>
            <a:solidFill>
              <a:srgbClr val="FFFF00"/>
            </a:solidFill>
            <a:ln cap="flat" cmpd="sng" w="1077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26" name="Google Shape;226;p39"/>
            <p:cNvSpPr/>
            <p:nvPr/>
          </p:nvSpPr>
          <p:spPr>
            <a:xfrm flipH="1">
              <a:off x="3617226" y="2442165"/>
              <a:ext cx="260570" cy="387579"/>
            </a:xfrm>
            <a:prstGeom prst="lightningBolt">
              <a:avLst/>
            </a:prstGeom>
            <a:solidFill>
              <a:srgbClr val="FFFF00"/>
            </a:solidFill>
            <a:ln cap="flat" cmpd="sng" w="1077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pic>
          <p:nvPicPr>
            <p:cNvPr descr="Diagram&#10;&#10;Description automatically generated" id="227" name="Google Shape;227;p3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051183" y="3809848"/>
              <a:ext cx="436233" cy="8616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Dice free to use clip art - Clipartix" id="228" name="Google Shape;228;p3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994855">
              <a:off x="3557492" y="3348592"/>
              <a:ext cx="218432" cy="20984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Dice free to use clip art - Clipartix" id="229" name="Google Shape;229;p3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994855">
              <a:off x="3393267" y="2605768"/>
              <a:ext cx="218432" cy="20984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Dice free to use clip art - Clipartix" id="230" name="Google Shape;230;p3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994855">
              <a:off x="2532540" y="3013488"/>
              <a:ext cx="218432" cy="20984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31" name="Google Shape;231;p39"/>
          <p:cNvSpPr txBox="1"/>
          <p:nvPr/>
        </p:nvSpPr>
        <p:spPr>
          <a:xfrm>
            <a:off x="2606811" y="1204028"/>
            <a:ext cx="16413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-US" sz="1500" u="none" cap="none" strike="noStrik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rPr>
              <a:t>Between hosts</a:t>
            </a:r>
            <a:endParaRPr b="1" i="0" sz="1100" u="none" cap="none" strike="noStrik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p39"/>
          <p:cNvSpPr txBox="1"/>
          <p:nvPr/>
        </p:nvSpPr>
        <p:spPr>
          <a:xfrm>
            <a:off x="2477677" y="4141845"/>
            <a:ext cx="18996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rPr>
              <a:t>Longer term evolution</a:t>
            </a:r>
            <a:endParaRPr b="0" i="0" sz="1100" u="none" cap="none" strike="noStrik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p39"/>
          <p:cNvSpPr/>
          <p:nvPr/>
        </p:nvSpPr>
        <p:spPr>
          <a:xfrm>
            <a:off x="395793" y="4483497"/>
            <a:ext cx="1541700" cy="160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34" name="Google Shape;234;p39"/>
          <p:cNvSpPr/>
          <p:nvPr/>
        </p:nvSpPr>
        <p:spPr>
          <a:xfrm>
            <a:off x="2656585" y="4481885"/>
            <a:ext cx="1541700" cy="160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35" name="Google Shape;235;p39"/>
          <p:cNvSpPr/>
          <p:nvPr/>
        </p:nvSpPr>
        <p:spPr>
          <a:xfrm>
            <a:off x="4968567" y="4479999"/>
            <a:ext cx="1541700" cy="160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36" name="Google Shape;236;p39"/>
          <p:cNvSpPr/>
          <p:nvPr/>
        </p:nvSpPr>
        <p:spPr>
          <a:xfrm>
            <a:off x="7181002" y="4479999"/>
            <a:ext cx="1541700" cy="160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grpSp>
        <p:nvGrpSpPr>
          <p:cNvPr id="237" name="Google Shape;237;p39"/>
          <p:cNvGrpSpPr/>
          <p:nvPr/>
        </p:nvGrpSpPr>
        <p:grpSpPr>
          <a:xfrm>
            <a:off x="6950002" y="2029123"/>
            <a:ext cx="2028485" cy="1604658"/>
            <a:chOff x="9496305" y="2680098"/>
            <a:chExt cx="2704647" cy="2139544"/>
          </a:xfrm>
        </p:grpSpPr>
        <p:pic>
          <p:nvPicPr>
            <p:cNvPr descr="A picture containing text, athletic game, ball&#10;&#10;Description automatically generated" id="238" name="Google Shape;238;p39"/>
            <p:cNvPicPr preferRelativeResize="0"/>
            <p:nvPr/>
          </p:nvPicPr>
          <p:blipFill rotWithShape="1">
            <a:blip r:embed="rId5">
              <a:alphaModFix/>
            </a:blip>
            <a:srcRect b="5606" l="0" r="5027" t="4471"/>
            <a:stretch/>
          </p:blipFill>
          <p:spPr>
            <a:xfrm>
              <a:off x="9496305" y="2680098"/>
              <a:ext cx="2129322" cy="211825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9" name="Google Shape;239;p39"/>
            <p:cNvSpPr txBox="1"/>
            <p:nvPr/>
          </p:nvSpPr>
          <p:spPr>
            <a:xfrm>
              <a:off x="10078090" y="4563142"/>
              <a:ext cx="732600" cy="25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US" sz="800" u="none" cap="none" strike="noStrike">
                  <a:solidFill>
                    <a:schemeClr val="accent6"/>
                  </a:solidFill>
                  <a:latin typeface="Poppins"/>
                  <a:ea typeface="Poppins"/>
                  <a:cs typeface="Poppins"/>
                  <a:sym typeface="Poppins"/>
                </a:rPr>
                <a:t>1990</a:t>
              </a:r>
              <a:endParaRPr b="0" i="0" sz="8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0;p39"/>
            <p:cNvSpPr txBox="1"/>
            <p:nvPr/>
          </p:nvSpPr>
          <p:spPr>
            <a:xfrm>
              <a:off x="11468352" y="4255232"/>
              <a:ext cx="732600" cy="25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US" sz="800" u="none" cap="none" strike="noStrike">
                  <a:solidFill>
                    <a:schemeClr val="accent6"/>
                  </a:solidFill>
                  <a:latin typeface="Poppins"/>
                  <a:ea typeface="Poppins"/>
                  <a:cs typeface="Poppins"/>
                  <a:sym typeface="Poppins"/>
                </a:rPr>
                <a:t>1993</a:t>
              </a:r>
              <a:endParaRPr b="0" i="0" sz="8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1;p39"/>
            <p:cNvSpPr txBox="1"/>
            <p:nvPr/>
          </p:nvSpPr>
          <p:spPr>
            <a:xfrm>
              <a:off x="10861863" y="3732718"/>
              <a:ext cx="732600" cy="25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US" sz="800" u="none" cap="none" strike="noStrike">
                  <a:solidFill>
                    <a:schemeClr val="accent6"/>
                  </a:solidFill>
                  <a:latin typeface="Poppins"/>
                  <a:ea typeface="Poppins"/>
                  <a:cs typeface="Poppins"/>
                  <a:sym typeface="Poppins"/>
                </a:rPr>
                <a:t>1995</a:t>
              </a:r>
              <a:endParaRPr b="0" i="0" sz="8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242;p39"/>
            <p:cNvSpPr txBox="1"/>
            <p:nvPr/>
          </p:nvSpPr>
          <p:spPr>
            <a:xfrm>
              <a:off x="11253749" y="3518114"/>
              <a:ext cx="732600" cy="25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US" sz="800" u="none" cap="none" strike="noStrike">
                  <a:solidFill>
                    <a:schemeClr val="accent6"/>
                  </a:solidFill>
                  <a:latin typeface="Poppins"/>
                  <a:ea typeface="Poppins"/>
                  <a:cs typeface="Poppins"/>
                  <a:sym typeface="Poppins"/>
                </a:rPr>
                <a:t>2005</a:t>
              </a:r>
              <a:endParaRPr b="0" i="0" sz="8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43;p39"/>
            <p:cNvSpPr txBox="1"/>
            <p:nvPr/>
          </p:nvSpPr>
          <p:spPr>
            <a:xfrm>
              <a:off x="11468352" y="3107567"/>
              <a:ext cx="732600" cy="25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US" sz="800" u="none" cap="none" strike="noStrike">
                  <a:solidFill>
                    <a:schemeClr val="accent6"/>
                  </a:solidFill>
                  <a:latin typeface="Poppins"/>
                  <a:ea typeface="Poppins"/>
                  <a:cs typeface="Poppins"/>
                  <a:sym typeface="Poppins"/>
                </a:rPr>
                <a:t>2005</a:t>
              </a:r>
              <a:endParaRPr b="0" i="0" sz="8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244;p39"/>
            <p:cNvSpPr txBox="1"/>
            <p:nvPr/>
          </p:nvSpPr>
          <p:spPr>
            <a:xfrm>
              <a:off x="11468352" y="2687690"/>
              <a:ext cx="732600" cy="25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US" sz="800" u="none" cap="none" strike="noStrike">
                  <a:solidFill>
                    <a:schemeClr val="accent6"/>
                  </a:solidFill>
                  <a:latin typeface="Poppins"/>
                  <a:ea typeface="Poppins"/>
                  <a:cs typeface="Poppins"/>
                  <a:sym typeface="Poppins"/>
                </a:rPr>
                <a:t>2005</a:t>
              </a:r>
              <a:endParaRPr b="0" i="0" sz="8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0"/>
          <p:cNvSpPr/>
          <p:nvPr/>
        </p:nvSpPr>
        <p:spPr>
          <a:xfrm>
            <a:off x="685800" y="2083979"/>
            <a:ext cx="5207700" cy="13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</a:pPr>
            <a:r>
              <a:rPr b="0" i="0" lang="en-US" sz="1700" u="none" cap="none" strike="noStrik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Random variation is generated during replication, often due to an error-prone polymerase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41300" lvl="0" marL="482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595959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</a:pPr>
            <a:r>
              <a:rPr b="0" i="0" lang="en-US" sz="1700" u="none" cap="none" strike="noStrik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This process introduces </a:t>
            </a:r>
            <a:r>
              <a:rPr b="1" i="1" lang="en-US" sz="1700" u="none" cap="none" strike="noStrik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mutations</a:t>
            </a:r>
            <a:endParaRPr b="1" i="1" sz="1700" u="none" cap="none" strike="noStrike">
              <a:solidFill>
                <a:srgbClr val="595959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51" name="Google Shape;251;p10"/>
          <p:cNvSpPr txBox="1"/>
          <p:nvPr/>
        </p:nvSpPr>
        <p:spPr>
          <a:xfrm>
            <a:off x="6519129" y="4379423"/>
            <a:ext cx="19011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replication cycle 1</a:t>
            </a:r>
            <a:endParaRPr b="0" i="0" sz="11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FF0000"/>
                </a:solidFill>
                <a:latin typeface="Poppins"/>
                <a:ea typeface="Poppins"/>
                <a:cs typeface="Poppins"/>
                <a:sym typeface="Poppins"/>
              </a:rPr>
              <a:t>mutation: A &gt; C</a:t>
            </a:r>
            <a:endParaRPr b="0" i="0" sz="1100" u="none" cap="none" strike="noStrike">
              <a:solidFill>
                <a:srgbClr val="FF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52" name="Google Shape;252;p10"/>
          <p:cNvSpPr txBox="1"/>
          <p:nvPr>
            <p:ph type="title"/>
          </p:nvPr>
        </p:nvSpPr>
        <p:spPr>
          <a:xfrm>
            <a:off x="685800" y="294894"/>
            <a:ext cx="78237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Font typeface="Poppins"/>
              <a:buNone/>
            </a:pPr>
            <a:r>
              <a:rPr lang="en-US">
                <a:latin typeface="Poppins"/>
                <a:ea typeface="Poppins"/>
                <a:cs typeface="Poppins"/>
                <a:sym typeface="Poppins"/>
              </a:rPr>
              <a:t>Within-host pathoge</a:t>
            </a:r>
            <a:r>
              <a:rPr lang="en-US"/>
              <a:t>n evolution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253" name="Google Shape;253;p10"/>
          <p:cNvGrpSpPr/>
          <p:nvPr/>
        </p:nvGrpSpPr>
        <p:grpSpPr>
          <a:xfrm>
            <a:off x="6254752" y="717733"/>
            <a:ext cx="2079969" cy="3527414"/>
            <a:chOff x="8186018" y="659219"/>
            <a:chExt cx="3348847" cy="5679302"/>
          </a:xfrm>
        </p:grpSpPr>
        <p:pic>
          <p:nvPicPr>
            <p:cNvPr descr="Shape&#10;&#10;Description automatically generated" id="254" name="Google Shape;254;p10"/>
            <p:cNvPicPr preferRelativeResize="0"/>
            <p:nvPr/>
          </p:nvPicPr>
          <p:blipFill rotWithShape="1">
            <a:blip r:embed="rId3">
              <a:alphaModFix/>
            </a:blip>
            <a:srcRect b="7681" l="29913" r="30017" t="0"/>
            <a:stretch/>
          </p:blipFill>
          <p:spPr>
            <a:xfrm>
              <a:off x="8953853" y="659219"/>
              <a:ext cx="2282420" cy="56793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con&#10;&#10;Description automatically generated" id="255" name="Google Shape;255;p1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186018" y="1941976"/>
              <a:ext cx="1670136" cy="16027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hart, bubble chart&#10;&#10;Description automatically generated" id="256" name="Google Shape;256;p10"/>
            <p:cNvPicPr preferRelativeResize="0"/>
            <p:nvPr/>
          </p:nvPicPr>
          <p:blipFill rotWithShape="1">
            <a:blip r:embed="rId5">
              <a:alphaModFix/>
            </a:blip>
            <a:srcRect b="3768" l="76405" r="16771" t="90191"/>
            <a:stretch/>
          </p:blipFill>
          <p:spPr>
            <a:xfrm rot="2572093">
              <a:off x="9515102" y="3249793"/>
              <a:ext cx="682105" cy="4673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hart, bubble chart&#10;&#10;Description automatically generated" id="257" name="Google Shape;257;p10"/>
            <p:cNvPicPr preferRelativeResize="0"/>
            <p:nvPr/>
          </p:nvPicPr>
          <p:blipFill rotWithShape="1">
            <a:blip r:embed="rId5">
              <a:alphaModFix/>
            </a:blip>
            <a:srcRect b="3768" l="76405" r="16771" t="90191"/>
            <a:stretch/>
          </p:blipFill>
          <p:spPr>
            <a:xfrm rot="-1961677">
              <a:off x="9481559" y="1624336"/>
              <a:ext cx="682105" cy="46739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8" name="Google Shape;258;p10"/>
            <p:cNvSpPr txBox="1"/>
            <p:nvPr/>
          </p:nvSpPr>
          <p:spPr>
            <a:xfrm>
              <a:off x="8481592" y="2596483"/>
              <a:ext cx="1173600" cy="408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1" i="0" lang="en-US" sz="1200" u="none" cap="none" strike="noStrike">
                  <a:solidFill>
                    <a:schemeClr val="lt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ATTTGC</a:t>
              </a:r>
              <a:endPara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Dice free to use clip art - Clipartix" id="259" name="Google Shape;259;p10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9060655" y="1125257"/>
              <a:ext cx="552424" cy="5307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Dice free to use clip art - Clipartix" id="260" name="Google Shape;260;p10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0060045" y="2712648"/>
              <a:ext cx="536741" cy="51564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orona, Green, Dotted, Icon, Virus, Pandemic, Epidemic" id="261" name="Google Shape;261;p10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9799681" y="3504650"/>
              <a:ext cx="1374405" cy="13744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2" name="Google Shape;262;p10"/>
            <p:cNvSpPr txBox="1"/>
            <p:nvPr/>
          </p:nvSpPr>
          <p:spPr>
            <a:xfrm>
              <a:off x="9920919" y="4027964"/>
              <a:ext cx="1354997" cy="40880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1" i="0" lang="en-US" sz="1200" u="none" cap="none" strike="noStrike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C</a:t>
              </a:r>
              <a:r>
                <a:rPr b="1" i="0" lang="en-US" sz="1200" u="none" cap="none" strike="noStrike">
                  <a:solidFill>
                    <a:schemeClr val="lt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TTTGC</a:t>
              </a:r>
              <a:endPara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63" name="Google Shape;263;p10"/>
            <p:cNvGrpSpPr/>
            <p:nvPr/>
          </p:nvGrpSpPr>
          <p:grpSpPr>
            <a:xfrm>
              <a:off x="10143016" y="994268"/>
              <a:ext cx="1391849" cy="1378445"/>
              <a:chOff x="10853173" y="4834751"/>
              <a:chExt cx="1143057" cy="1093996"/>
            </a:xfrm>
          </p:grpSpPr>
          <p:pic>
            <p:nvPicPr>
              <p:cNvPr descr="Icon&#10;&#10;Description automatically generated" id="264" name="Google Shape;264;p10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10853173" y="4834751"/>
                <a:ext cx="1143057" cy="109399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65" name="Google Shape;265;p10"/>
              <p:cNvSpPr txBox="1"/>
              <p:nvPr/>
            </p:nvSpPr>
            <p:spPr>
              <a:xfrm>
                <a:off x="10976755" y="5239188"/>
                <a:ext cx="969900" cy="324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34275" lIns="68575" spcFirstLastPara="1" rIns="68575" wrap="square" tIns="34275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rPr b="1" i="0" lang="en-US" sz="1200" u="none" cap="none" strike="noStrike">
                    <a:solidFill>
                      <a:schemeClr val="lt1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ATTTGC</a:t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rame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2021-12-30T21:10:58Z</dcterms:created>
  <dc:creator>Edyth Parker</dc:creator>
</cp:coreProperties>
</file>